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9" r:id="rId2"/>
    <p:sldId id="286" r:id="rId3"/>
    <p:sldId id="28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3" r:id="rId26"/>
    <p:sldId id="279" r:id="rId27"/>
    <p:sldId id="280" r:id="rId28"/>
    <p:sldId id="282" r:id="rId29"/>
    <p:sldId id="281" r:id="rId30"/>
    <p:sldId id="287" r:id="rId31"/>
    <p:sldId id="284" r:id="rId3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606" autoAdjust="0"/>
    <p:restoredTop sz="94660"/>
  </p:normalViewPr>
  <p:slideViewPr>
    <p:cSldViewPr>
      <p:cViewPr varScale="1">
        <p:scale>
          <a:sx n="68" d="100"/>
          <a:sy n="68" d="100"/>
        </p:scale>
        <p:origin x="-137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1472" y="1033264"/>
            <a:ext cx="8229600" cy="1252728"/>
          </a:xfrm>
        </p:spPr>
        <p:txBody>
          <a:bodyPr>
            <a:no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体育场馆</a:t>
            </a:r>
            <a:r>
              <a:rPr lang="zh-CN" altLang="en-US" sz="4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人员应急疏散</a:t>
            </a:r>
            <a:r>
              <a:rPr lang="en-US" altLang="zh-CN" sz="4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en-US" sz="4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虚拟仿真</a:t>
            </a:r>
            <a:endParaRPr lang="zh-CN" altLang="en-US" sz="4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4124461"/>
            <a:ext cx="707236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FF0000"/>
                </a:solidFill>
                <a:latin typeface="+mj-ea"/>
                <a:ea typeface="+mj-ea"/>
              </a:rPr>
              <a:t>广州体育学院</a:t>
            </a:r>
            <a:endParaRPr lang="en-US" altLang="zh-CN" sz="36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rgbClr val="FF0000"/>
                </a:solidFill>
                <a:latin typeface="+mj-ea"/>
                <a:ea typeface="+mj-ea"/>
              </a:rPr>
              <a:t>体育场馆经营管理虚拟仿真教学中心</a:t>
            </a:r>
            <a:endParaRPr lang="zh-CN" altLang="en-US" sz="32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564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/>
              <a:t>体育场馆</a:t>
            </a:r>
            <a:r>
              <a:rPr lang="zh-CN" altLang="en-US" sz="4400" dirty="0" smtClean="0"/>
              <a:t>人员应急疏散虚拟仿真</a:t>
            </a:r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71600" y="1860848"/>
            <a:ext cx="684076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073E87"/>
                </a:solidFill>
              </a:rPr>
              <a:t>教学目的：</a:t>
            </a:r>
            <a:endParaRPr lang="en-US" altLang="zh-CN" sz="2000" b="1" dirty="0">
              <a:solidFill>
                <a:srgbClr val="073E87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073E87"/>
                </a:solidFill>
              </a:rPr>
              <a:t>本课程通过对体育场馆人员疏通的两个仿真实验的讲解，使学生掌握基本的实验原则、方法与技巧，培养学生基本的实验操作能力、团队协作能力，养成独立思考的习惯，为后续体育场馆管理课程的学习打下殷实的基础。题已</a:t>
            </a:r>
            <a:endParaRPr lang="en-US" altLang="zh-CN" sz="1600" dirty="0">
              <a:solidFill>
                <a:srgbClr val="073E87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073E87"/>
                </a:solidFill>
              </a:rPr>
              <a:t>教学任务：</a:t>
            </a:r>
            <a:endParaRPr lang="en-US" altLang="zh-CN" sz="2000" b="1" dirty="0">
              <a:solidFill>
                <a:srgbClr val="073E87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073E87"/>
                </a:solidFill>
              </a:rPr>
              <a:t>本课程通过课上讲解</a:t>
            </a:r>
            <a:r>
              <a:rPr lang="en-US" altLang="zh-CN" sz="1600" dirty="0">
                <a:solidFill>
                  <a:srgbClr val="073E87"/>
                </a:solidFill>
              </a:rPr>
              <a:t>-</a:t>
            </a:r>
            <a:r>
              <a:rPr lang="zh-CN" altLang="en-US" sz="1600" dirty="0">
                <a:solidFill>
                  <a:srgbClr val="073E87"/>
                </a:solidFill>
              </a:rPr>
              <a:t>交流</a:t>
            </a:r>
            <a:r>
              <a:rPr lang="en-US" altLang="zh-CN" sz="1600" dirty="0">
                <a:solidFill>
                  <a:srgbClr val="073E87"/>
                </a:solidFill>
              </a:rPr>
              <a:t>-</a:t>
            </a:r>
            <a:r>
              <a:rPr lang="zh-CN" altLang="en-US" sz="1600" dirty="0">
                <a:solidFill>
                  <a:srgbClr val="073E87"/>
                </a:solidFill>
              </a:rPr>
              <a:t>实验三个环节实施教学任务。锻炼学生体育场馆知识运用能力和自我实验能力。</a:t>
            </a:r>
            <a:endParaRPr lang="en-US" altLang="zh-CN" sz="1600" dirty="0">
              <a:solidFill>
                <a:srgbClr val="073E87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073E87"/>
                </a:solidFill>
              </a:rPr>
              <a:t>教学方法：</a:t>
            </a:r>
            <a:endParaRPr lang="en-US" altLang="zh-CN" sz="2000" b="1" dirty="0">
              <a:solidFill>
                <a:srgbClr val="073E87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073E87"/>
                </a:solidFill>
              </a:rPr>
              <a:t>引导式教学、互动式教学，分小组实验</a:t>
            </a:r>
            <a:r>
              <a:rPr lang="en-US" altLang="zh-CN" sz="1600" dirty="0">
                <a:solidFill>
                  <a:srgbClr val="073E87"/>
                </a:solidFill>
              </a:rPr>
              <a:t> </a:t>
            </a:r>
            <a:endParaRPr lang="zh-CN" altLang="en-US" sz="1600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564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4000" dirty="0"/>
              <a:t>体育场馆人员应急疏散</a:t>
            </a:r>
            <a:r>
              <a:rPr lang="zh-CN" altLang="en-US" sz="4000" dirty="0" smtClean="0"/>
              <a:t>的重要性及其现实意义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99592" y="2420888"/>
            <a:ext cx="7408333" cy="3450696"/>
          </a:xfrm>
        </p:spPr>
        <p:txBody>
          <a:bodyPr vert="horz">
            <a:normAutofit fontScale="77500" lnSpcReduction="20000"/>
          </a:bodyPr>
          <a:lstStyle/>
          <a:p>
            <a:pPr marL="137160" indent="0">
              <a:lnSpc>
                <a:spcPct val="150000"/>
              </a:lnSpc>
              <a:buNone/>
            </a:pPr>
            <a:r>
              <a:rPr lang="zh-CN" altLang="en-US" b="1" dirty="0" smtClean="0"/>
              <a:t>安全的重要性</a:t>
            </a:r>
            <a:endParaRPr lang="en-US" altLang="zh-CN" b="1" dirty="0" smtClean="0"/>
          </a:p>
          <a:p>
            <a:pPr marL="137160" indent="0">
              <a:lnSpc>
                <a:spcPct val="150000"/>
              </a:lnSpc>
              <a:buNone/>
            </a:pPr>
            <a:r>
              <a:rPr lang="zh-CN" altLang="en-US" sz="2000" dirty="0" smtClean="0"/>
              <a:t>安全</a:t>
            </a:r>
            <a:r>
              <a:rPr lang="zh-CN" altLang="en-US" sz="2000" dirty="0"/>
              <a:t>是全球可持续发展战略的四大要素之一，在自然灾害和人为灾害纷呈的</a:t>
            </a:r>
            <a:r>
              <a:rPr lang="en-US" altLang="zh-CN" sz="2000" dirty="0"/>
              <a:t>21</a:t>
            </a:r>
            <a:r>
              <a:rPr lang="zh-CN" altLang="en-US" sz="2000" dirty="0"/>
              <a:t>世纪，公共安全问题已被提到空前高度</a:t>
            </a:r>
            <a:r>
              <a:rPr lang="zh-CN" altLang="en-US" sz="2000" dirty="0" smtClean="0"/>
              <a:t>。</a:t>
            </a:r>
            <a:endParaRPr lang="en-US" altLang="zh-CN" sz="2000" dirty="0" smtClean="0"/>
          </a:p>
          <a:p>
            <a:pPr marL="137160" indent="0">
              <a:lnSpc>
                <a:spcPct val="150000"/>
              </a:lnSpc>
              <a:buNone/>
            </a:pPr>
            <a:r>
              <a:rPr lang="zh-CN" altLang="en-US" b="1" dirty="0" smtClean="0"/>
              <a:t>体育场馆是公共安全的重要组成部分</a:t>
            </a:r>
            <a:endParaRPr lang="en-US" altLang="zh-CN" b="1" dirty="0" smtClean="0"/>
          </a:p>
          <a:p>
            <a:pPr marL="137160" indent="0">
              <a:lnSpc>
                <a:spcPct val="150000"/>
              </a:lnSpc>
              <a:buNone/>
            </a:pPr>
            <a:r>
              <a:rPr lang="zh-CN" altLang="en-US" sz="2000" dirty="0" smtClean="0"/>
              <a:t>体育场馆</a:t>
            </a:r>
            <a:r>
              <a:rPr lang="zh-CN" altLang="en-US" sz="2000" dirty="0"/>
              <a:t>作为人群高度聚集、社会敏感度高的城市公共场所，一旦发生突发性公共安全事件将造成巨大的人员伤亡、经济损失和扩大化的社会负面影响</a:t>
            </a:r>
            <a:r>
              <a:rPr lang="zh-CN" altLang="en-US" sz="2000" dirty="0" smtClean="0"/>
              <a:t>。</a:t>
            </a:r>
            <a:endParaRPr lang="en-US" altLang="zh-CN" sz="2000" dirty="0" smtClean="0"/>
          </a:p>
          <a:p>
            <a:pPr marL="137160" indent="0">
              <a:lnSpc>
                <a:spcPct val="150000"/>
              </a:lnSpc>
              <a:buNone/>
            </a:pPr>
            <a:r>
              <a:rPr lang="zh-CN" altLang="en-US" b="1" dirty="0" smtClean="0"/>
              <a:t>体育场馆安全研究的现实意义</a:t>
            </a:r>
            <a:endParaRPr lang="en-US" altLang="zh-CN" b="1" dirty="0"/>
          </a:p>
          <a:p>
            <a:pPr marL="137160" indent="0">
              <a:lnSpc>
                <a:spcPct val="150000"/>
              </a:lnSpc>
              <a:buNone/>
            </a:pPr>
            <a:r>
              <a:rPr lang="zh-CN" altLang="en-US" sz="2000" dirty="0" smtClean="0"/>
              <a:t>在</a:t>
            </a:r>
            <a:r>
              <a:rPr lang="zh-CN" altLang="en-US" sz="2000" dirty="0"/>
              <a:t>体育场馆建设方兴未艾和体育事业蓬勃发展的中国，体育场馆的安全问题研究具有较强的战略性和前瞻性。</a:t>
            </a:r>
          </a:p>
        </p:txBody>
      </p:sp>
    </p:spTree>
    <p:extLst>
      <p:ext uri="{BB962C8B-B14F-4D97-AF65-F5344CB8AC3E}">
        <p14:creationId xmlns="" xmlns:p14="http://schemas.microsoft.com/office/powerpoint/2010/main" val="392579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/>
              <a:t>体育场馆人员应急疏散虚拟仿真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11804" y="1628800"/>
            <a:ext cx="7408333" cy="1512168"/>
          </a:xfrm>
        </p:spPr>
        <p:txBody>
          <a:bodyPr vert="horz"/>
          <a:lstStyle/>
          <a:p>
            <a:pPr marL="0" indent="0">
              <a:buNone/>
            </a:pPr>
            <a:r>
              <a:rPr lang="zh-CN" altLang="en-US" dirty="0"/>
              <a:t>第一部分：</a:t>
            </a:r>
            <a:r>
              <a:rPr lang="zh-CN" altLang="en-US" b="1" dirty="0"/>
              <a:t>出口畅通度</a:t>
            </a:r>
            <a:r>
              <a:rPr lang="zh-CN" altLang="en-US" dirty="0"/>
              <a:t>对人员疏散的</a:t>
            </a:r>
            <a:r>
              <a:rPr lang="zh-CN" altLang="en-US" dirty="0" smtClean="0"/>
              <a:t>影响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第二部分：</a:t>
            </a:r>
            <a:r>
              <a:rPr lang="zh-CN" altLang="en-US" b="1" dirty="0"/>
              <a:t>逆流行为 </a:t>
            </a:r>
            <a:r>
              <a:rPr lang="zh-CN" altLang="en-US" dirty="0" smtClean="0"/>
              <a:t>对</a:t>
            </a:r>
            <a:r>
              <a:rPr lang="zh-CN" altLang="en-US" dirty="0"/>
              <a:t>人员疏散的影响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867" y="3501008"/>
            <a:ext cx="3663498" cy="168416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996952"/>
            <a:ext cx="2643277" cy="2515273"/>
          </a:xfrm>
          <a:prstGeom prst="rect">
            <a:avLst/>
          </a:prstGeom>
        </p:spPr>
      </p:pic>
      <p:sp>
        <p:nvSpPr>
          <p:cNvPr id="6" name="同心圆 5"/>
          <p:cNvSpPr/>
          <p:nvPr/>
        </p:nvSpPr>
        <p:spPr>
          <a:xfrm>
            <a:off x="1331640" y="5157192"/>
            <a:ext cx="504056" cy="504056"/>
          </a:xfrm>
          <a:prstGeom prst="donut">
            <a:avLst>
              <a:gd name="adj" fmla="val 11017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同心圆 6"/>
          <p:cNvSpPr/>
          <p:nvPr/>
        </p:nvSpPr>
        <p:spPr>
          <a:xfrm>
            <a:off x="2411760" y="5157192"/>
            <a:ext cx="504056" cy="504056"/>
          </a:xfrm>
          <a:prstGeom prst="donut">
            <a:avLst>
              <a:gd name="adj" fmla="val 11017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同心圆 7"/>
          <p:cNvSpPr/>
          <p:nvPr/>
        </p:nvSpPr>
        <p:spPr>
          <a:xfrm>
            <a:off x="5595918" y="4409401"/>
            <a:ext cx="576064" cy="648072"/>
          </a:xfrm>
          <a:prstGeom prst="donut">
            <a:avLst>
              <a:gd name="adj" fmla="val 6412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322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第一部分：出口</a:t>
            </a:r>
            <a:r>
              <a:rPr lang="zh-CN" altLang="en-US" dirty="0"/>
              <a:t>畅通度对人员疏散的影响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3610744" cy="4525963"/>
          </a:xfrm>
        </p:spPr>
        <p:txBody>
          <a:bodyPr vert="horz">
            <a:normAutofit/>
          </a:bodyPr>
          <a:lstStyle/>
          <a:p>
            <a:r>
              <a:rPr lang="zh-CN" altLang="zh-CN" b="1" dirty="0" smtClean="0"/>
              <a:t>三种人</a:t>
            </a:r>
            <a:r>
              <a:rPr lang="zh-CN" altLang="zh-CN" b="1" dirty="0"/>
              <a:t>员疏散</a:t>
            </a:r>
            <a:r>
              <a:rPr lang="zh-CN" altLang="zh-CN" b="1" dirty="0" smtClean="0"/>
              <a:t>仿真模型</a:t>
            </a:r>
            <a:r>
              <a:rPr lang="zh-CN" altLang="en-US" b="1" dirty="0" smtClean="0"/>
              <a:t>：</a:t>
            </a:r>
            <a:endParaRPr lang="en-US" altLang="zh-CN" b="1" dirty="0" smtClean="0"/>
          </a:p>
          <a:p>
            <a:pPr marL="0" indent="0">
              <a:buNone/>
            </a:pPr>
            <a:r>
              <a:rPr lang="zh-CN" altLang="en-US" sz="2800" dirty="0" smtClean="0"/>
              <a:t>（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）</a:t>
            </a:r>
            <a:r>
              <a:rPr lang="zh-CN" altLang="zh-CN" sz="2800" dirty="0" smtClean="0"/>
              <a:t>两</a:t>
            </a:r>
            <a:r>
              <a:rPr lang="zh-CN" altLang="zh-CN" sz="2800" dirty="0"/>
              <a:t>出口畅通</a:t>
            </a:r>
            <a:r>
              <a:rPr lang="zh-CN" altLang="zh-CN" sz="2800" dirty="0" smtClean="0"/>
              <a:t>仿真模型</a:t>
            </a:r>
            <a:endParaRPr lang="en-US" altLang="zh-CN" sz="2800" dirty="0" smtClean="0"/>
          </a:p>
          <a:p>
            <a:pPr marL="0" indent="0">
              <a:buNone/>
            </a:pPr>
            <a:r>
              <a:rPr lang="zh-CN" altLang="en-US" sz="2800" dirty="0" smtClean="0"/>
              <a:t>（</a:t>
            </a:r>
            <a:r>
              <a:rPr lang="en-US" altLang="zh-CN" sz="2800" dirty="0" smtClean="0"/>
              <a:t>2</a:t>
            </a:r>
            <a:r>
              <a:rPr lang="zh-CN" altLang="en-US" sz="2800" dirty="0" smtClean="0"/>
              <a:t>）</a:t>
            </a:r>
            <a:r>
              <a:rPr lang="zh-CN" altLang="zh-CN" sz="2800" dirty="0" smtClean="0"/>
              <a:t>两</a:t>
            </a:r>
            <a:r>
              <a:rPr lang="zh-CN" altLang="zh-CN" sz="2800" dirty="0"/>
              <a:t>出口部分畅通</a:t>
            </a:r>
            <a:r>
              <a:rPr lang="zh-CN" altLang="zh-CN" sz="2800" dirty="0" smtClean="0"/>
              <a:t>仿真模型</a:t>
            </a:r>
            <a:endParaRPr lang="en-US" altLang="zh-CN" sz="2800" dirty="0"/>
          </a:p>
          <a:p>
            <a:pPr marL="0" indent="0">
              <a:buNone/>
            </a:pPr>
            <a:r>
              <a:rPr lang="zh-CN" altLang="en-US" sz="2800" dirty="0" smtClean="0"/>
              <a:t>（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）</a:t>
            </a:r>
            <a:r>
              <a:rPr lang="zh-CN" altLang="zh-CN" sz="2800" dirty="0" smtClean="0"/>
              <a:t>某</a:t>
            </a:r>
            <a:r>
              <a:rPr lang="zh-CN" altLang="zh-CN" sz="2800" dirty="0"/>
              <a:t>出口完全堵塞仿真模型</a:t>
            </a:r>
            <a:r>
              <a:rPr lang="zh-CN" altLang="zh-CN" sz="2800" dirty="0" smtClean="0"/>
              <a:t>。</a:t>
            </a:r>
            <a:endParaRPr lang="en-US" altLang="zh-CN" sz="2800" dirty="0" smtClean="0"/>
          </a:p>
        </p:txBody>
      </p:sp>
      <p:grpSp>
        <p:nvGrpSpPr>
          <p:cNvPr id="7" name="组合 6"/>
          <p:cNvGrpSpPr/>
          <p:nvPr/>
        </p:nvGrpSpPr>
        <p:grpSpPr>
          <a:xfrm>
            <a:off x="4355976" y="1484784"/>
            <a:ext cx="4718080" cy="4824536"/>
            <a:chOff x="4716016" y="1484784"/>
            <a:chExt cx="4358040" cy="4343169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464" y="1484784"/>
              <a:ext cx="2269920" cy="2160000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6016" y="3660721"/>
              <a:ext cx="2160000" cy="216000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6256" y="3667953"/>
              <a:ext cx="2197800" cy="21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178504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一、</a:t>
            </a:r>
            <a:r>
              <a:rPr lang="zh-CN" altLang="zh-CN" dirty="0" smtClean="0"/>
              <a:t>两</a:t>
            </a:r>
            <a:r>
              <a:rPr lang="zh-CN" altLang="zh-CN" dirty="0"/>
              <a:t>出口畅通模拟仿真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3754760" cy="4525963"/>
          </a:xfrm>
        </p:spPr>
        <p:txBody>
          <a:bodyPr vert="horz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b="1" dirty="0"/>
              <a:t>疏散考虑因素</a:t>
            </a:r>
            <a:r>
              <a:rPr lang="zh-CN" altLang="zh-CN" sz="2800" dirty="0" smtClean="0"/>
              <a:t>：</a:t>
            </a:r>
            <a:endParaRPr lang="en-US" altLang="zh-CN" sz="28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 dirty="0" smtClean="0"/>
              <a:t>（</a:t>
            </a:r>
            <a:r>
              <a:rPr lang="en-US" altLang="zh-CN" sz="2400" dirty="0" smtClean="0"/>
              <a:t>1</a:t>
            </a:r>
            <a:r>
              <a:rPr lang="zh-CN" altLang="en-US" sz="2400" dirty="0" smtClean="0"/>
              <a:t>）</a:t>
            </a:r>
            <a:r>
              <a:rPr lang="zh-CN" altLang="zh-CN" sz="2400" dirty="0" smtClean="0"/>
              <a:t>个体</a:t>
            </a:r>
            <a:r>
              <a:rPr lang="zh-CN" altLang="zh-CN" sz="2400" dirty="0"/>
              <a:t>所处的</a:t>
            </a:r>
            <a:r>
              <a:rPr lang="zh-CN" altLang="zh-CN" sz="2400" dirty="0" smtClean="0"/>
              <a:t>位置</a:t>
            </a:r>
            <a:endParaRPr lang="en-US" altLang="zh-CN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 dirty="0" smtClean="0"/>
              <a:t>（</a:t>
            </a:r>
            <a:r>
              <a:rPr lang="en-US" altLang="zh-CN" sz="2400" dirty="0" smtClean="0"/>
              <a:t>2</a:t>
            </a:r>
            <a:r>
              <a:rPr lang="zh-CN" altLang="en-US" sz="2400" dirty="0" smtClean="0"/>
              <a:t>）</a:t>
            </a:r>
            <a:r>
              <a:rPr lang="zh-CN" altLang="zh-CN" sz="2400" dirty="0" smtClean="0"/>
              <a:t>目标</a:t>
            </a:r>
            <a:r>
              <a:rPr lang="zh-CN" altLang="zh-CN" sz="2400" dirty="0"/>
              <a:t>出口的</a:t>
            </a:r>
            <a:r>
              <a:rPr lang="zh-CN" altLang="zh-CN" sz="2400" dirty="0" smtClean="0"/>
              <a:t>位置</a:t>
            </a:r>
            <a:endParaRPr lang="en-US" altLang="zh-CN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 dirty="0" smtClean="0"/>
              <a:t>（</a:t>
            </a:r>
            <a:r>
              <a:rPr lang="en-US" altLang="zh-CN" sz="2400" dirty="0" smtClean="0"/>
              <a:t>3</a:t>
            </a:r>
            <a:r>
              <a:rPr lang="zh-CN" altLang="en-US" sz="2400" dirty="0" smtClean="0"/>
              <a:t>）</a:t>
            </a:r>
            <a:r>
              <a:rPr lang="zh-CN" altLang="zh-CN" sz="2400" dirty="0" smtClean="0"/>
              <a:t>到达目标</a:t>
            </a:r>
            <a:r>
              <a:rPr lang="zh-CN" altLang="zh-CN" sz="2400" dirty="0"/>
              <a:t>出口的难易程度（目标方向的人数、障碍物数、距离、人员及障碍物的密度等</a:t>
            </a:r>
            <a:r>
              <a:rPr lang="zh-CN" altLang="zh-CN" sz="2400" dirty="0" smtClean="0"/>
              <a:t>）。</a:t>
            </a:r>
            <a:endParaRPr lang="zh-CN" altLang="zh-CN" sz="2400" dirty="0"/>
          </a:p>
        </p:txBody>
      </p:sp>
      <p:sp>
        <p:nvSpPr>
          <p:cNvPr id="4" name="竖排文字占位符 2"/>
          <p:cNvSpPr txBox="1">
            <a:spLocks/>
          </p:cNvSpPr>
          <p:nvPr/>
        </p:nvSpPr>
        <p:spPr>
          <a:xfrm>
            <a:off x="4716016" y="1772816"/>
            <a:ext cx="375476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50000"/>
              </a:lnSpc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zh-CN" altLang="zh-CN" sz="2800" b="1" dirty="0" smtClean="0">
                <a:solidFill>
                  <a:srgbClr val="073E87"/>
                </a:solidFill>
              </a:rPr>
              <a:t>疏散</a:t>
            </a:r>
            <a:r>
              <a:rPr lang="zh-CN" altLang="en-US" sz="2800" b="1" dirty="0">
                <a:solidFill>
                  <a:srgbClr val="073E87"/>
                </a:solidFill>
              </a:rPr>
              <a:t>时出现情形：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 dirty="0" smtClean="0">
                <a:solidFill>
                  <a:schemeClr val="tx2"/>
                </a:solidFill>
              </a:rPr>
              <a:t>（</a:t>
            </a:r>
            <a:r>
              <a:rPr lang="en-US" altLang="zh-CN" sz="2400" dirty="0">
                <a:solidFill>
                  <a:schemeClr val="tx2"/>
                </a:solidFill>
              </a:rPr>
              <a:t>1</a:t>
            </a:r>
            <a:r>
              <a:rPr lang="zh-CN" altLang="en-US" sz="2400" dirty="0">
                <a:solidFill>
                  <a:schemeClr val="tx2"/>
                </a:solidFill>
              </a:rPr>
              <a:t>）</a:t>
            </a:r>
            <a:r>
              <a:rPr lang="zh-CN" altLang="zh-CN" sz="2400" dirty="0">
                <a:solidFill>
                  <a:schemeClr val="tx2"/>
                </a:solidFill>
              </a:rPr>
              <a:t>疏散过程中人员自发的聚集到出口前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2"/>
                </a:solidFill>
              </a:rPr>
              <a:t>（</a:t>
            </a:r>
            <a:r>
              <a:rPr lang="en-US" altLang="zh-CN" sz="2400" dirty="0">
                <a:solidFill>
                  <a:schemeClr val="tx2"/>
                </a:solidFill>
              </a:rPr>
              <a:t>2</a:t>
            </a:r>
            <a:r>
              <a:rPr lang="zh-CN" altLang="en-US" sz="2400" dirty="0">
                <a:solidFill>
                  <a:schemeClr val="tx2"/>
                </a:solidFill>
              </a:rPr>
              <a:t>）</a:t>
            </a:r>
            <a:r>
              <a:rPr lang="zh-CN" altLang="zh-CN" sz="2400" dirty="0">
                <a:solidFill>
                  <a:schemeClr val="tx2"/>
                </a:solidFill>
              </a:rPr>
              <a:t>距离出口近的个体先行决策和行动。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2"/>
                </a:solidFill>
              </a:rPr>
              <a:t>（</a:t>
            </a:r>
            <a:r>
              <a:rPr lang="en-US" altLang="zh-CN" sz="2400" dirty="0">
                <a:solidFill>
                  <a:schemeClr val="tx2"/>
                </a:solidFill>
              </a:rPr>
              <a:t>3</a:t>
            </a:r>
            <a:r>
              <a:rPr lang="zh-CN" altLang="en-US" sz="2400" dirty="0">
                <a:solidFill>
                  <a:schemeClr val="tx2"/>
                </a:solidFill>
              </a:rPr>
              <a:t>）</a:t>
            </a:r>
            <a:r>
              <a:rPr lang="zh-CN" altLang="zh-CN" sz="2400" dirty="0">
                <a:solidFill>
                  <a:schemeClr val="tx2"/>
                </a:solidFill>
              </a:rPr>
              <a:t>由于个体能力差异，出现人员的伤亡。</a:t>
            </a:r>
          </a:p>
        </p:txBody>
      </p:sp>
    </p:spTree>
    <p:extLst>
      <p:ext uri="{BB962C8B-B14F-4D97-AF65-F5344CB8AC3E}">
        <p14:creationId xmlns="" xmlns:p14="http://schemas.microsoft.com/office/powerpoint/2010/main" val="178504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r>
              <a:rPr lang="zh-CN" altLang="zh-CN" dirty="0"/>
              <a:t>个体决策模型框架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202" y="1268760"/>
            <a:ext cx="5739806" cy="51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8504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dirty="0"/>
              <a:t>仿真场景</a:t>
            </a:r>
            <a:r>
              <a:rPr lang="zh-CN" altLang="zh-CN" dirty="0" smtClean="0"/>
              <a:t>设计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4114800" cy="4525963"/>
          </a:xfrm>
        </p:spPr>
        <p:txBody>
          <a:bodyPr vert="horz">
            <a:normAutofit/>
          </a:bodyPr>
          <a:lstStyle/>
          <a:p>
            <a:r>
              <a:rPr lang="zh-CN" altLang="zh-CN" dirty="0" smtClean="0"/>
              <a:t>红色为</a:t>
            </a:r>
            <a:r>
              <a:rPr lang="zh-CN" altLang="zh-CN" dirty="0"/>
              <a:t>疏散</a:t>
            </a:r>
            <a:r>
              <a:rPr lang="zh-CN" altLang="zh-CN" dirty="0" smtClean="0"/>
              <a:t>个体</a:t>
            </a:r>
            <a:endParaRPr lang="en-US" altLang="zh-CN" dirty="0" smtClean="0"/>
          </a:p>
          <a:p>
            <a:r>
              <a:rPr lang="zh-CN" altLang="zh-CN" dirty="0" smtClean="0"/>
              <a:t>黑色</a:t>
            </a:r>
            <a:r>
              <a:rPr lang="zh-CN" altLang="zh-CN" dirty="0"/>
              <a:t>的为</a:t>
            </a:r>
            <a:r>
              <a:rPr lang="zh-CN" altLang="zh-CN" dirty="0" smtClean="0"/>
              <a:t>障碍</a:t>
            </a:r>
            <a:endParaRPr lang="en-US" altLang="zh-CN" dirty="0" smtClean="0"/>
          </a:p>
          <a:p>
            <a:r>
              <a:rPr lang="zh-CN" altLang="zh-CN" dirty="0" smtClean="0"/>
              <a:t>缺口</a:t>
            </a:r>
            <a:r>
              <a:rPr lang="zh-CN" altLang="zh-CN" dirty="0"/>
              <a:t>代表出口。</a:t>
            </a:r>
          </a:p>
          <a:p>
            <a:r>
              <a:rPr lang="zh-CN" altLang="zh-CN" dirty="0" smtClean="0"/>
              <a:t>每个</a:t>
            </a:r>
            <a:r>
              <a:rPr lang="zh-CN" altLang="zh-CN" dirty="0"/>
              <a:t>出口</a:t>
            </a:r>
            <a:r>
              <a:rPr lang="en-US" altLang="zh-CN" dirty="0"/>
              <a:t>3</a:t>
            </a:r>
            <a:r>
              <a:rPr lang="zh-CN" altLang="zh-CN" dirty="0"/>
              <a:t>个网格大小；</a:t>
            </a:r>
          </a:p>
          <a:p>
            <a:r>
              <a:rPr lang="zh-CN" altLang="zh-CN" dirty="0" smtClean="0"/>
              <a:t>初始化</a:t>
            </a:r>
            <a:r>
              <a:rPr lang="zh-CN" altLang="zh-CN" dirty="0"/>
              <a:t>人数为</a:t>
            </a:r>
            <a:r>
              <a:rPr lang="en-US" altLang="zh-CN" dirty="0"/>
              <a:t> 285</a:t>
            </a:r>
            <a:r>
              <a:rPr lang="zh-CN" altLang="zh-CN" dirty="0"/>
              <a:t>人</a:t>
            </a: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335" y="1844824"/>
            <a:ext cx="4161525" cy="43924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8504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zh-CN" altLang="zh-CN" dirty="0"/>
              <a:t>疏散情形</a:t>
            </a:r>
            <a:endParaRPr lang="zh-CN" altLang="en-US" dirty="0"/>
          </a:p>
        </p:txBody>
      </p:sp>
      <p:grpSp>
        <p:nvGrpSpPr>
          <p:cNvPr id="15" name="组合 14"/>
          <p:cNvGrpSpPr/>
          <p:nvPr/>
        </p:nvGrpSpPr>
        <p:grpSpPr>
          <a:xfrm>
            <a:off x="1528310" y="1282121"/>
            <a:ext cx="6329690" cy="4091095"/>
            <a:chOff x="899592" y="1274816"/>
            <a:chExt cx="7832046" cy="536739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1274816"/>
              <a:ext cx="2648240" cy="2520000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064" y="1307022"/>
              <a:ext cx="2728950" cy="252000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064" y="4122206"/>
              <a:ext cx="2642036" cy="252000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1600" y="4122206"/>
              <a:ext cx="2576232" cy="2520000"/>
            </a:xfrm>
            <a:prstGeom prst="rect">
              <a:avLst/>
            </a:prstGeom>
          </p:spPr>
        </p:pic>
        <p:sp>
          <p:nvSpPr>
            <p:cNvPr id="11" name="燕尾形箭头 10"/>
            <p:cNvSpPr/>
            <p:nvPr/>
          </p:nvSpPr>
          <p:spPr>
            <a:xfrm>
              <a:off x="3707904" y="2352057"/>
              <a:ext cx="1368152" cy="429930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燕尾形箭头 11"/>
            <p:cNvSpPr/>
            <p:nvPr/>
          </p:nvSpPr>
          <p:spPr>
            <a:xfrm flipH="1">
              <a:off x="3779912" y="5167241"/>
              <a:ext cx="1368152" cy="429930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右弧形箭头 13"/>
            <p:cNvSpPr/>
            <p:nvPr/>
          </p:nvSpPr>
          <p:spPr>
            <a:xfrm>
              <a:off x="7877014" y="2879850"/>
              <a:ext cx="854624" cy="2303197"/>
            </a:xfrm>
            <a:prstGeom prst="curvedLeftArrow">
              <a:avLst>
                <a:gd name="adj1" fmla="val 25000"/>
                <a:gd name="adj2" fmla="val 51036"/>
                <a:gd name="adj3" fmla="val 4454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331640" y="5805264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根据图示，</a:t>
            </a:r>
            <a:r>
              <a:rPr lang="zh-CN" altLang="en-US" sz="2400" dirty="0"/>
              <a:t>可</a:t>
            </a:r>
            <a:r>
              <a:rPr lang="zh-CN" altLang="en-US" sz="2400" dirty="0" smtClean="0"/>
              <a:t>从该</a:t>
            </a:r>
            <a:r>
              <a:rPr lang="zh-CN" altLang="zh-CN" sz="2400" dirty="0" smtClean="0"/>
              <a:t>疏散</a:t>
            </a:r>
            <a:r>
              <a:rPr lang="zh-CN" altLang="zh-CN" sz="2400" dirty="0"/>
              <a:t>过程</a:t>
            </a:r>
            <a:r>
              <a:rPr lang="zh-CN" altLang="zh-CN" sz="2400" dirty="0" smtClean="0"/>
              <a:t>中</a:t>
            </a:r>
            <a:r>
              <a:rPr lang="zh-CN" altLang="en-US" sz="2400" dirty="0"/>
              <a:t>得出</a:t>
            </a:r>
            <a:r>
              <a:rPr lang="zh-CN" altLang="en-US" sz="2400" dirty="0" smtClean="0"/>
              <a:t>哪些结论？</a:t>
            </a:r>
            <a:endParaRPr lang="zh-CN" alt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178504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疏散结果统计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157192"/>
            <a:ext cx="8229600" cy="968971"/>
          </a:xfrm>
        </p:spPr>
        <p:txBody>
          <a:bodyPr vert="horz">
            <a:normAutofit/>
          </a:bodyPr>
          <a:lstStyle/>
          <a:p>
            <a:pPr marL="0" indent="0">
              <a:buNone/>
            </a:pPr>
            <a:r>
              <a:rPr lang="zh-CN" altLang="zh-CN" dirty="0"/>
              <a:t>结合上表可知，随着出口宽度的增加，人员疏散的时间和步数均非线性的降低。相应的人员疏散的效率也随之降低。</a:t>
            </a: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22" y="2132856"/>
            <a:ext cx="8574742" cy="1954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9712" y="1484784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表</a:t>
            </a:r>
            <a:r>
              <a:rPr lang="en-US" altLang="zh-CN" sz="2400" b="1" dirty="0" smtClean="0"/>
              <a:t>1     </a:t>
            </a:r>
            <a:r>
              <a:rPr lang="zh-CN" altLang="en-US" sz="2400" b="1" dirty="0" smtClean="0"/>
              <a:t>两</a:t>
            </a:r>
            <a:r>
              <a:rPr lang="zh-CN" altLang="en-US" sz="2400" b="1" dirty="0"/>
              <a:t>出口畅通人员疏散数据</a:t>
            </a:r>
          </a:p>
        </p:txBody>
      </p:sp>
    </p:spTree>
    <p:extLst>
      <p:ext uri="{BB962C8B-B14F-4D97-AF65-F5344CB8AC3E}">
        <p14:creationId xmlns="" xmlns:p14="http://schemas.microsoft.com/office/powerpoint/2010/main" val="178504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二、</a:t>
            </a:r>
            <a:r>
              <a:rPr lang="zh-CN" altLang="zh-CN" dirty="0" smtClean="0"/>
              <a:t>两</a:t>
            </a:r>
            <a:r>
              <a:rPr lang="zh-CN" altLang="zh-CN" dirty="0"/>
              <a:t>出口部分畅通模拟仿真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3754760" cy="4525963"/>
          </a:xfrm>
        </p:spPr>
        <p:txBody>
          <a:bodyPr vert="horz"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zh-CN" sz="2400" dirty="0"/>
              <a:t>疏散时，人员为了避开人群，在走出看台时往往会选择穿过走廊，而走廊上流动的人群会阻挡其他看台人员的正常疏散，使得人员疏散的时间延长，进而会出现人员的恐慌，导致伤亡事故的产生。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701" y="1700808"/>
            <a:ext cx="4499992" cy="467889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4375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r>
              <a:rPr lang="zh-CN" altLang="zh-CN" dirty="0"/>
              <a:t>个体决策模型框架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268760"/>
            <a:ext cx="6336703" cy="53285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6922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zh-CN" altLang="zh-CN" dirty="0"/>
              <a:t>疏散情形</a:t>
            </a:r>
            <a:endParaRPr lang="zh-CN" altLang="en-US" dirty="0"/>
          </a:p>
        </p:txBody>
      </p:sp>
      <p:grpSp>
        <p:nvGrpSpPr>
          <p:cNvPr id="15" name="组合 14"/>
          <p:cNvGrpSpPr/>
          <p:nvPr/>
        </p:nvGrpSpPr>
        <p:grpSpPr>
          <a:xfrm>
            <a:off x="1638046" y="1282121"/>
            <a:ext cx="6219954" cy="4091095"/>
            <a:chOff x="1035374" y="1274816"/>
            <a:chExt cx="7696264" cy="536739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374" y="1274816"/>
              <a:ext cx="2376675" cy="2520000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9956" y="1307022"/>
              <a:ext cx="2365165" cy="252000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6504" y="4122206"/>
              <a:ext cx="2585155" cy="252000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3730" y="4122206"/>
              <a:ext cx="2411971" cy="2520000"/>
            </a:xfrm>
            <a:prstGeom prst="rect">
              <a:avLst/>
            </a:prstGeom>
          </p:spPr>
        </p:pic>
        <p:sp>
          <p:nvSpPr>
            <p:cNvPr id="11" name="燕尾形箭头 10"/>
            <p:cNvSpPr/>
            <p:nvPr/>
          </p:nvSpPr>
          <p:spPr>
            <a:xfrm>
              <a:off x="3707904" y="2352057"/>
              <a:ext cx="1368152" cy="429930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燕尾形箭头 11"/>
            <p:cNvSpPr/>
            <p:nvPr/>
          </p:nvSpPr>
          <p:spPr>
            <a:xfrm flipH="1">
              <a:off x="3779912" y="5167241"/>
              <a:ext cx="1368152" cy="429930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右弧形箭头 13"/>
            <p:cNvSpPr/>
            <p:nvPr/>
          </p:nvSpPr>
          <p:spPr>
            <a:xfrm>
              <a:off x="7877014" y="2879850"/>
              <a:ext cx="854624" cy="2303197"/>
            </a:xfrm>
            <a:prstGeom prst="curvedLeftArrow">
              <a:avLst>
                <a:gd name="adj1" fmla="val 25000"/>
                <a:gd name="adj2" fmla="val 51036"/>
                <a:gd name="adj3" fmla="val 4454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331640" y="5805264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根据图示，</a:t>
            </a:r>
            <a:r>
              <a:rPr lang="zh-CN" altLang="en-US" sz="2400" dirty="0"/>
              <a:t>可</a:t>
            </a:r>
            <a:r>
              <a:rPr lang="zh-CN" altLang="en-US" sz="2400" dirty="0" smtClean="0"/>
              <a:t>从该</a:t>
            </a:r>
            <a:r>
              <a:rPr lang="zh-CN" altLang="zh-CN" sz="2400" dirty="0" smtClean="0"/>
              <a:t>疏散</a:t>
            </a:r>
            <a:r>
              <a:rPr lang="zh-CN" altLang="zh-CN" sz="2400" dirty="0"/>
              <a:t>过程</a:t>
            </a:r>
            <a:r>
              <a:rPr lang="zh-CN" altLang="zh-CN" sz="2400" dirty="0" smtClean="0"/>
              <a:t>中</a:t>
            </a:r>
            <a:r>
              <a:rPr lang="zh-CN" altLang="en-US" sz="2400" dirty="0"/>
              <a:t>得出</a:t>
            </a:r>
            <a:r>
              <a:rPr lang="zh-CN" altLang="en-US" sz="2400" dirty="0" smtClean="0"/>
              <a:t>哪些结论？</a:t>
            </a:r>
            <a:endParaRPr lang="zh-CN" alt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411058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疏散结果统计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941168"/>
            <a:ext cx="8229600" cy="1656184"/>
          </a:xfrm>
        </p:spPr>
        <p:txBody>
          <a:bodyPr vert="horz">
            <a:normAutofit fontScale="6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zh-CN" altLang="zh-CN" sz="3400" dirty="0"/>
              <a:t>结合表</a:t>
            </a:r>
            <a:r>
              <a:rPr lang="en-US" altLang="zh-CN" sz="3400" dirty="0"/>
              <a:t> </a:t>
            </a:r>
            <a:r>
              <a:rPr lang="en-US" altLang="zh-CN" sz="3400" dirty="0" smtClean="0"/>
              <a:t>1</a:t>
            </a:r>
            <a:r>
              <a:rPr lang="zh-CN" altLang="zh-CN" sz="3400" dirty="0" smtClean="0"/>
              <a:t>和</a:t>
            </a:r>
            <a:r>
              <a:rPr lang="zh-CN" altLang="en-US" sz="3400" dirty="0" smtClean="0"/>
              <a:t>表</a:t>
            </a:r>
            <a:r>
              <a:rPr lang="en-US" altLang="zh-CN" sz="3400" dirty="0"/>
              <a:t>2</a:t>
            </a:r>
            <a:r>
              <a:rPr lang="zh-CN" altLang="zh-CN" sz="3400" dirty="0" smtClean="0"/>
              <a:t>可知</a:t>
            </a:r>
            <a:r>
              <a:rPr lang="zh-CN" altLang="zh-CN" sz="3400" dirty="0"/>
              <a:t>，出口的畅通度较低时，人员疏散的时间和步数相应的增加，人员疏散的效率大大的降低。因此，出口的畅通度的研究对人员疏散的研究具有至关重要的作用。</a:t>
            </a:r>
          </a:p>
          <a:p>
            <a:pPr marL="0" indent="0">
              <a:buNone/>
            </a:pPr>
            <a:endParaRPr lang="zh-CN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22" y="2204865"/>
            <a:ext cx="8970278" cy="23762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3728" y="1583163"/>
            <a:ext cx="5184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表</a:t>
            </a:r>
            <a:r>
              <a:rPr lang="en-US" altLang="zh-CN" sz="2400" b="1" dirty="0" smtClean="0"/>
              <a:t>2   </a:t>
            </a:r>
            <a:r>
              <a:rPr lang="zh-CN" altLang="en-US" sz="2400" b="1" dirty="0"/>
              <a:t>两</a:t>
            </a:r>
            <a:r>
              <a:rPr lang="zh-CN" altLang="en-US" sz="2400" b="1" dirty="0" smtClean="0"/>
              <a:t>出口部分</a:t>
            </a:r>
            <a:r>
              <a:rPr lang="zh-CN" altLang="en-US" sz="2400" b="1" dirty="0"/>
              <a:t>畅通人员疏散数据 </a:t>
            </a:r>
          </a:p>
        </p:txBody>
      </p:sp>
    </p:spTree>
    <p:extLst>
      <p:ext uri="{BB962C8B-B14F-4D97-AF65-F5344CB8AC3E}">
        <p14:creationId xmlns="" xmlns:p14="http://schemas.microsoft.com/office/powerpoint/2010/main" val="35348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三、某</a:t>
            </a:r>
            <a:r>
              <a:rPr lang="zh-CN" altLang="en-US" dirty="0"/>
              <a:t>出口完全</a:t>
            </a:r>
            <a:r>
              <a:rPr lang="zh-CN" altLang="en-US" dirty="0" smtClean="0"/>
              <a:t>堵塞模拟仿真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56792"/>
            <a:ext cx="3754760" cy="4525963"/>
          </a:xfrm>
        </p:spPr>
        <p:txBody>
          <a:bodyPr vert="horz"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800" dirty="0" smtClean="0"/>
              <a:t>在</a:t>
            </a:r>
            <a:r>
              <a:rPr lang="zh-CN" altLang="en-US" sz="2800" dirty="0"/>
              <a:t>体育场馆这种大型场馆中，极易出现出口的毁坏和堵塞现象</a:t>
            </a:r>
            <a:r>
              <a:rPr lang="zh-CN" altLang="en-US" sz="2800" dirty="0" smtClean="0"/>
              <a:t>。该模型主要</a:t>
            </a:r>
            <a:r>
              <a:rPr lang="zh-CN" altLang="en-US" sz="2800" dirty="0"/>
              <a:t>是研究在个体疏散过程中出现出口的堵塞时，人员疏散的情形。</a:t>
            </a:r>
            <a:endParaRPr lang="zh-CN" altLang="zh-CN" sz="28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700808"/>
            <a:ext cx="4499992" cy="46227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0921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r>
              <a:rPr lang="zh-CN" altLang="zh-CN" dirty="0"/>
              <a:t>个体决策模型框架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268760"/>
            <a:ext cx="6480720" cy="53285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6595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zh-CN" altLang="zh-CN" dirty="0"/>
              <a:t>疏散情形</a:t>
            </a:r>
            <a:endParaRPr lang="zh-CN" altLang="en-US" dirty="0"/>
          </a:p>
        </p:txBody>
      </p:sp>
      <p:grpSp>
        <p:nvGrpSpPr>
          <p:cNvPr id="15" name="组合 14"/>
          <p:cNvGrpSpPr/>
          <p:nvPr/>
        </p:nvGrpSpPr>
        <p:grpSpPr>
          <a:xfrm>
            <a:off x="1638046" y="1298639"/>
            <a:ext cx="6219954" cy="4074577"/>
            <a:chOff x="1035374" y="1296487"/>
            <a:chExt cx="7696264" cy="5345719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374" y="1296487"/>
              <a:ext cx="2376675" cy="2476658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9956" y="1335013"/>
              <a:ext cx="2365165" cy="246401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4143" y="4122206"/>
              <a:ext cx="2469877" cy="252000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8768" y="4122206"/>
              <a:ext cx="2341894" cy="2520000"/>
            </a:xfrm>
            <a:prstGeom prst="rect">
              <a:avLst/>
            </a:prstGeom>
          </p:spPr>
        </p:pic>
        <p:sp>
          <p:nvSpPr>
            <p:cNvPr id="11" name="燕尾形箭头 10"/>
            <p:cNvSpPr/>
            <p:nvPr/>
          </p:nvSpPr>
          <p:spPr>
            <a:xfrm>
              <a:off x="3707904" y="2352057"/>
              <a:ext cx="1368152" cy="429930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燕尾形箭头 11"/>
            <p:cNvSpPr/>
            <p:nvPr/>
          </p:nvSpPr>
          <p:spPr>
            <a:xfrm flipH="1">
              <a:off x="3779912" y="5167241"/>
              <a:ext cx="1368152" cy="429930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右弧形箭头 13"/>
            <p:cNvSpPr/>
            <p:nvPr/>
          </p:nvSpPr>
          <p:spPr>
            <a:xfrm>
              <a:off x="7877014" y="2879850"/>
              <a:ext cx="854624" cy="2303197"/>
            </a:xfrm>
            <a:prstGeom prst="curvedLeftArrow">
              <a:avLst>
                <a:gd name="adj1" fmla="val 25000"/>
                <a:gd name="adj2" fmla="val 51036"/>
                <a:gd name="adj3" fmla="val 4454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331640" y="5805264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根据图示，</a:t>
            </a:r>
            <a:r>
              <a:rPr lang="zh-CN" altLang="en-US" sz="2400" dirty="0"/>
              <a:t>可</a:t>
            </a:r>
            <a:r>
              <a:rPr lang="zh-CN" altLang="en-US" sz="2400" dirty="0" smtClean="0"/>
              <a:t>从该</a:t>
            </a:r>
            <a:r>
              <a:rPr lang="zh-CN" altLang="zh-CN" sz="2400" dirty="0" smtClean="0"/>
              <a:t>疏散</a:t>
            </a:r>
            <a:r>
              <a:rPr lang="zh-CN" altLang="zh-CN" sz="2400" dirty="0"/>
              <a:t>过程</a:t>
            </a:r>
            <a:r>
              <a:rPr lang="zh-CN" altLang="zh-CN" sz="2400" dirty="0" smtClean="0"/>
              <a:t>中</a:t>
            </a:r>
            <a:r>
              <a:rPr lang="zh-CN" altLang="en-US" sz="2400" dirty="0"/>
              <a:t>得出</a:t>
            </a:r>
            <a:r>
              <a:rPr lang="zh-CN" altLang="en-US" sz="2400" dirty="0" smtClean="0"/>
              <a:t>哪些结论？</a:t>
            </a:r>
            <a:endParaRPr lang="zh-CN" alt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220967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疏散结果统计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157192"/>
            <a:ext cx="8229600" cy="1008112"/>
          </a:xfrm>
        </p:spPr>
        <p:txBody>
          <a:bodyPr vert="horz">
            <a:normAutofit fontScale="6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zh-CN" altLang="zh-CN" sz="2800" dirty="0" smtClean="0"/>
              <a:t>通过</a:t>
            </a:r>
            <a:r>
              <a:rPr lang="zh-CN" altLang="en-US" sz="2800" dirty="0" smtClean="0"/>
              <a:t>以上三节</a:t>
            </a:r>
            <a:r>
              <a:rPr lang="zh-CN" altLang="zh-CN" sz="2800" dirty="0" smtClean="0"/>
              <a:t>的</a:t>
            </a:r>
            <a:r>
              <a:rPr lang="zh-CN" altLang="zh-CN" sz="2800" dirty="0"/>
              <a:t>研究，出口的宽度及出口的畅通度对人员的安全疏散具有至关重要的作用，因此，在研究人员疏散时应将出口的结构作为研究的重点。</a:t>
            </a:r>
          </a:p>
          <a:p>
            <a:pPr marL="0" indent="0">
              <a:buNone/>
            </a:pPr>
            <a:endParaRPr lang="zh-CN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22" y="2276872"/>
            <a:ext cx="8970278" cy="23762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3728" y="1583163"/>
            <a:ext cx="5184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表</a:t>
            </a:r>
            <a:r>
              <a:rPr lang="en-US" altLang="zh-CN" sz="2400" b="1" dirty="0"/>
              <a:t>3</a:t>
            </a:r>
            <a:r>
              <a:rPr lang="en-US" altLang="zh-CN" sz="2400" b="1" dirty="0" smtClean="0"/>
              <a:t>   </a:t>
            </a:r>
            <a:r>
              <a:rPr lang="zh-CN" altLang="en-US" sz="2400" b="1" dirty="0" smtClean="0"/>
              <a:t>某</a:t>
            </a:r>
            <a:r>
              <a:rPr lang="zh-CN" altLang="en-US" sz="2400" b="1" dirty="0"/>
              <a:t>出口完全堵塞人员疏散数据 </a:t>
            </a:r>
          </a:p>
        </p:txBody>
      </p:sp>
    </p:spTree>
    <p:extLst>
      <p:ext uri="{BB962C8B-B14F-4D97-AF65-F5344CB8AC3E}">
        <p14:creationId xmlns="" xmlns:p14="http://schemas.microsoft.com/office/powerpoint/2010/main" val="243559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第二部分：逆流行为 对人员疏散的</a:t>
            </a:r>
            <a:r>
              <a:rPr lang="zh-CN" altLang="en-US" dirty="0" smtClean="0"/>
              <a:t>影响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horz"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zh-CN" b="1" dirty="0">
                <a:latin typeface="+mn-ea"/>
              </a:rPr>
              <a:t>定义</a:t>
            </a:r>
            <a:r>
              <a:rPr lang="zh-CN" altLang="zh-CN" dirty="0">
                <a:latin typeface="+mn-ea"/>
              </a:rPr>
              <a:t>：逆流行为又称为返回行为，往往是指在出口附近或者已经撤离出口的人员重返到建筑内的行为。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>
                <a:latin typeface="+mn-ea"/>
              </a:rPr>
              <a:t>动机</a:t>
            </a:r>
            <a:r>
              <a:rPr lang="zh-CN" altLang="zh-CN" dirty="0" smtClean="0">
                <a:latin typeface="+mn-ea"/>
              </a:rPr>
              <a:t>：</a:t>
            </a:r>
            <a:r>
              <a:rPr lang="zh-CN" altLang="zh-CN" dirty="0">
                <a:latin typeface="+mn-ea"/>
              </a:rPr>
              <a:t>通知他人，营救自己的亲人、取回自己的贵重物品、帮助弱势群体撤离场馆等</a:t>
            </a:r>
            <a:r>
              <a:rPr lang="zh-CN" altLang="zh-CN" dirty="0" smtClean="0">
                <a:latin typeface="+mn-ea"/>
              </a:rPr>
              <a:t>。</a:t>
            </a:r>
            <a:endParaRPr lang="en-US" altLang="zh-CN" dirty="0" smtClean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zh-CN" b="1" dirty="0">
                <a:latin typeface="+mn-ea"/>
              </a:rPr>
              <a:t>结果</a:t>
            </a:r>
            <a:r>
              <a:rPr lang="zh-CN" altLang="zh-CN" dirty="0">
                <a:latin typeface="+mn-ea"/>
              </a:rPr>
              <a:t>：则来自不同方向的人员交叉移动，形成逆流，从而会造成通道的拥堵，人员的拥挤踩踏，进而引起伤亡事故的发生。</a:t>
            </a:r>
          </a:p>
          <a:p>
            <a:pPr marL="0" indent="0">
              <a:buNone/>
            </a:pPr>
            <a:endParaRPr lang="zh-CN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20470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一、</a:t>
            </a:r>
            <a:r>
              <a:rPr lang="zh-CN" altLang="zh-CN" dirty="0" smtClean="0"/>
              <a:t>逆流</a:t>
            </a:r>
            <a:r>
              <a:rPr lang="zh-CN" altLang="zh-CN" dirty="0"/>
              <a:t>行为的特点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55576" y="1556792"/>
            <a:ext cx="8229600" cy="1324744"/>
          </a:xfrm>
        </p:spPr>
        <p:txBody>
          <a:bodyPr vert="horz"/>
          <a:lstStyle/>
          <a:p>
            <a:pPr marL="0" indent="0">
              <a:buNone/>
            </a:pPr>
            <a:r>
              <a:rPr lang="zh-CN" altLang="en-US" dirty="0"/>
              <a:t>人员的逆流行为往往具有以下几点特征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1</a:t>
            </a:r>
            <a:r>
              <a:rPr lang="zh-CN" altLang="en-US" dirty="0"/>
              <a:t>、异向性 </a:t>
            </a:r>
            <a:r>
              <a:rPr lang="zh-CN" altLang="en-US" dirty="0" smtClean="0"/>
              <a:t>；</a:t>
            </a:r>
            <a:r>
              <a:rPr lang="en-US" altLang="zh-CN" dirty="0" smtClean="0"/>
              <a:t>2</a:t>
            </a:r>
            <a:r>
              <a:rPr lang="zh-CN" altLang="en-US" dirty="0" smtClean="0"/>
              <a:t>、交叉</a:t>
            </a:r>
            <a:r>
              <a:rPr lang="zh-CN" altLang="en-US" dirty="0"/>
              <a:t>性</a:t>
            </a:r>
            <a:r>
              <a:rPr lang="zh-CN" altLang="en-US" dirty="0" smtClean="0"/>
              <a:t>；</a:t>
            </a:r>
            <a:r>
              <a:rPr lang="en-US" altLang="zh-CN" dirty="0" smtClean="0"/>
              <a:t>3</a:t>
            </a:r>
            <a:r>
              <a:rPr lang="zh-CN" altLang="en-US" dirty="0" smtClean="0"/>
              <a:t>、 </a:t>
            </a:r>
            <a:r>
              <a:rPr lang="zh-CN" altLang="en-US" dirty="0"/>
              <a:t>滞留性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068960"/>
            <a:ext cx="8202283" cy="29523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3562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二、</a:t>
            </a:r>
            <a:r>
              <a:rPr lang="zh-CN" altLang="zh-CN" dirty="0" smtClean="0"/>
              <a:t>逆流</a:t>
            </a:r>
            <a:r>
              <a:rPr lang="zh-CN" altLang="zh-CN" dirty="0"/>
              <a:t>个体及行为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7571184" cy="4525963"/>
          </a:xfrm>
        </p:spPr>
        <p:txBody>
          <a:bodyPr vert="horz"/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</a:rPr>
              <a:t>逆流个体分为两类：</a:t>
            </a:r>
            <a:r>
              <a:rPr lang="zh-CN" altLang="zh-CN" b="1" dirty="0">
                <a:solidFill>
                  <a:srgbClr val="FF0000"/>
                </a:solidFill>
                <a:latin typeface="+mj-ea"/>
                <a:ea typeface="+mj-ea"/>
              </a:rPr>
              <a:t>不返回个体和返回个体，亦称主个体和从</a:t>
            </a:r>
            <a:r>
              <a:rPr lang="zh-CN" altLang="zh-CN" b="1" dirty="0" smtClean="0">
                <a:solidFill>
                  <a:srgbClr val="FF0000"/>
                </a:solidFill>
                <a:latin typeface="+mj-ea"/>
                <a:ea typeface="+mj-ea"/>
              </a:rPr>
              <a:t>个体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。</a:t>
            </a:r>
            <a:endParaRPr lang="en-US" altLang="zh-CN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</a:rPr>
              <a:t>根据出口附近的从个体靠近主个体之前，主个体是否</a:t>
            </a:r>
            <a:r>
              <a:rPr lang="zh-CN" altLang="zh-CN" sz="2800" dirty="0" smtClean="0">
                <a:latin typeface="+mn-ea"/>
              </a:rPr>
              <a:t>移动</a:t>
            </a:r>
            <a:r>
              <a:rPr lang="zh-CN" altLang="en-US" sz="2800" dirty="0" smtClean="0">
                <a:latin typeface="+mn-ea"/>
              </a:rPr>
              <a:t>分为两种情况</a:t>
            </a:r>
            <a:endParaRPr lang="en-US" altLang="zh-CN" sz="2800" dirty="0" smtClean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dirty="0">
                <a:latin typeface="+mn-ea"/>
              </a:rPr>
              <a:t>（</a:t>
            </a:r>
            <a:r>
              <a:rPr lang="en-US" altLang="zh-CN" sz="2800" dirty="0">
                <a:latin typeface="+mn-ea"/>
              </a:rPr>
              <a:t>1</a:t>
            </a:r>
            <a:r>
              <a:rPr lang="zh-CN" altLang="en-US" sz="2800" dirty="0">
                <a:latin typeface="+mn-ea"/>
              </a:rPr>
              <a:t>）</a:t>
            </a:r>
            <a:r>
              <a:rPr lang="zh-CN" altLang="zh-CN" sz="2800" b="1" dirty="0">
                <a:solidFill>
                  <a:srgbClr val="FF0000"/>
                </a:solidFill>
                <a:latin typeface="+mn-ea"/>
              </a:rPr>
              <a:t>主不原地等待逆流行为</a:t>
            </a:r>
            <a:r>
              <a:rPr lang="en-US" altLang="zh-CN" sz="2800" dirty="0">
                <a:latin typeface="+mn-ea"/>
              </a:rPr>
              <a:t>——</a:t>
            </a:r>
            <a:r>
              <a:rPr lang="zh-CN" altLang="zh-CN" sz="2800" dirty="0">
                <a:latin typeface="+mn-ea"/>
              </a:rPr>
              <a:t>主动</a:t>
            </a:r>
            <a:r>
              <a:rPr lang="zh-CN" altLang="en-US" sz="2800" dirty="0">
                <a:latin typeface="+mn-ea"/>
              </a:rPr>
              <a:t>、</a:t>
            </a:r>
            <a:r>
              <a:rPr lang="zh-CN" altLang="zh-CN" sz="2800" dirty="0" smtClean="0">
                <a:latin typeface="+mn-ea"/>
              </a:rPr>
              <a:t>从动</a:t>
            </a:r>
            <a:endParaRPr lang="en-US" altLang="zh-CN" sz="2800" dirty="0" smtClean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dirty="0" smtClean="0">
                <a:latin typeface="+mn-ea"/>
              </a:rPr>
              <a:t>（</a:t>
            </a:r>
            <a:r>
              <a:rPr lang="en-US" altLang="zh-CN" sz="2800" dirty="0" smtClean="0">
                <a:latin typeface="+mn-ea"/>
              </a:rPr>
              <a:t>2</a:t>
            </a:r>
            <a:r>
              <a:rPr lang="zh-CN" altLang="en-US" sz="2800" dirty="0" smtClean="0">
                <a:latin typeface="+mn-ea"/>
              </a:rPr>
              <a:t>）</a:t>
            </a:r>
            <a:r>
              <a:rPr lang="zh-CN" altLang="zh-CN" sz="2800" b="1" dirty="0">
                <a:solidFill>
                  <a:srgbClr val="FF0000"/>
                </a:solidFill>
                <a:latin typeface="+mn-ea"/>
              </a:rPr>
              <a:t>主原地等待逆流行为</a:t>
            </a:r>
            <a:r>
              <a:rPr lang="en-US" altLang="zh-CN" sz="2800" dirty="0" smtClean="0">
                <a:latin typeface="+mn-ea"/>
              </a:rPr>
              <a:t>——</a:t>
            </a:r>
            <a:r>
              <a:rPr lang="zh-CN" altLang="zh-CN" sz="2800" dirty="0">
                <a:latin typeface="+mn-ea"/>
              </a:rPr>
              <a:t>主动</a:t>
            </a:r>
            <a:r>
              <a:rPr lang="zh-CN" altLang="en-US" sz="2800" dirty="0">
                <a:latin typeface="+mn-ea"/>
              </a:rPr>
              <a:t>、</a:t>
            </a:r>
            <a:r>
              <a:rPr lang="zh-CN" altLang="zh-CN" sz="2800" dirty="0" smtClean="0">
                <a:latin typeface="+mn-ea"/>
              </a:rPr>
              <a:t>从</a:t>
            </a:r>
            <a:r>
              <a:rPr lang="zh-CN" altLang="en-US" sz="2800" dirty="0">
                <a:latin typeface="+mn-ea"/>
              </a:rPr>
              <a:t>不</a:t>
            </a:r>
            <a:r>
              <a:rPr lang="zh-CN" altLang="zh-CN" sz="2800" dirty="0" smtClean="0">
                <a:latin typeface="+mn-ea"/>
              </a:rPr>
              <a:t>动</a:t>
            </a: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20776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zh-CN" altLang="en-US" dirty="0" smtClean="0"/>
              <a:t>三、主</a:t>
            </a:r>
            <a:r>
              <a:rPr lang="zh-CN" altLang="en-US" dirty="0"/>
              <a:t>不等待逆流行为模拟仿真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268760"/>
            <a:ext cx="6336704" cy="48245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55776" y="6125751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主</a:t>
            </a:r>
            <a:r>
              <a:rPr lang="zh-CN" altLang="en-US" b="1" dirty="0"/>
              <a:t>不等待的逆流行为</a:t>
            </a:r>
            <a:r>
              <a:rPr lang="zh-CN" altLang="en-US" b="1" dirty="0" smtClean="0"/>
              <a:t>决策模型图</a:t>
            </a:r>
            <a:endParaRPr lang="zh-CN" altLang="en-US" b="1" dirty="0"/>
          </a:p>
        </p:txBody>
      </p:sp>
    </p:spTree>
    <p:extLst>
      <p:ext uri="{BB962C8B-B14F-4D97-AF65-F5344CB8AC3E}">
        <p14:creationId xmlns="" xmlns:p14="http://schemas.microsoft.com/office/powerpoint/2010/main" val="129570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（一）仿真实验设计 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0364" y="1844824"/>
            <a:ext cx="8507288" cy="1972815"/>
          </a:xfrm>
        </p:spPr>
        <p:txBody>
          <a:bodyPr vert="horz">
            <a:normAutofit fontScale="70000" lnSpcReduction="20000"/>
          </a:bodyPr>
          <a:lstStyle/>
          <a:p>
            <a:pPr marL="0" indent="0">
              <a:buNone/>
            </a:pPr>
            <a:r>
              <a:rPr lang="zh-CN" altLang="en-US" sz="4000" b="1" dirty="0" smtClean="0"/>
              <a:t>模型场景设置：</a:t>
            </a:r>
            <a:endParaRPr lang="en-US" altLang="zh-CN" sz="4000" b="1" dirty="0" smtClean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2600" dirty="0" smtClean="0"/>
              <a:t>（</a:t>
            </a:r>
            <a:r>
              <a:rPr lang="en-US" altLang="zh-CN" sz="2600" dirty="0" smtClean="0"/>
              <a:t>1</a:t>
            </a:r>
            <a:r>
              <a:rPr lang="zh-CN" altLang="en-US" sz="2600" dirty="0" smtClean="0"/>
              <a:t>）个体</a:t>
            </a:r>
            <a:r>
              <a:rPr lang="zh-CN" altLang="en-US" sz="2600" dirty="0"/>
              <a:t>随机、无序的分布在没有障碍的场馆走廊</a:t>
            </a:r>
            <a:r>
              <a:rPr lang="zh-CN" altLang="en-US" sz="2600" dirty="0" smtClean="0"/>
              <a:t>内；</a:t>
            </a:r>
            <a:endParaRPr lang="en-US" altLang="zh-CN" sz="2600" dirty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2600" dirty="0" smtClean="0"/>
              <a:t>（</a:t>
            </a:r>
            <a:r>
              <a:rPr lang="en-US" altLang="zh-CN" sz="2600" dirty="0" smtClean="0"/>
              <a:t>2</a:t>
            </a:r>
            <a:r>
              <a:rPr lang="zh-CN" altLang="en-US" sz="2600" dirty="0"/>
              <a:t>）场馆走廊为单向的，且移动方向是</a:t>
            </a:r>
            <a:r>
              <a:rPr lang="zh-CN" altLang="en-US" sz="2600" dirty="0" smtClean="0"/>
              <a:t>向右；</a:t>
            </a:r>
            <a:endParaRPr lang="en-US" altLang="zh-CN" sz="2600" dirty="0" smtClean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2600" dirty="0" smtClean="0"/>
              <a:t>（</a:t>
            </a:r>
            <a:r>
              <a:rPr lang="en-US" altLang="zh-CN" sz="2600" dirty="0" smtClean="0"/>
              <a:t>3</a:t>
            </a:r>
            <a:r>
              <a:rPr lang="zh-CN" altLang="en-US" sz="2600" dirty="0" smtClean="0"/>
              <a:t>）场馆</a:t>
            </a:r>
            <a:r>
              <a:rPr lang="zh-CN" altLang="en-US" sz="2600" dirty="0"/>
              <a:t>中随机分布有 </a:t>
            </a:r>
            <a:r>
              <a:rPr lang="en-US" altLang="zh-CN" sz="2600" dirty="0"/>
              <a:t>82 </a:t>
            </a:r>
            <a:r>
              <a:rPr lang="zh-CN" altLang="en-US" sz="2600" dirty="0"/>
              <a:t>个个体（逆流个体为 </a:t>
            </a:r>
            <a:r>
              <a:rPr lang="en-US" altLang="zh-CN" sz="2600" dirty="0"/>
              <a:t>6 </a:t>
            </a:r>
            <a:r>
              <a:rPr lang="zh-CN" altLang="en-US" sz="2600" dirty="0" smtClean="0"/>
              <a:t>个）；</a:t>
            </a:r>
            <a:endParaRPr lang="en-US" altLang="zh-CN" sz="2600" dirty="0" smtClean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2600" dirty="0" smtClean="0"/>
              <a:t>（</a:t>
            </a:r>
            <a:r>
              <a:rPr lang="en-US" altLang="zh-CN" sz="2600" dirty="0" smtClean="0"/>
              <a:t>4</a:t>
            </a:r>
            <a:r>
              <a:rPr lang="zh-CN" altLang="en-US" sz="2600" dirty="0"/>
              <a:t>）圆圈形的红色个体为非逆流人员、矩形的蓝色个体为逆流</a:t>
            </a:r>
            <a:r>
              <a:rPr lang="zh-CN" altLang="en-US" sz="2600" dirty="0" smtClean="0"/>
              <a:t>个体。</a:t>
            </a:r>
            <a:endParaRPr lang="en-US" altLang="zh-CN" sz="2600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149080"/>
            <a:ext cx="7920880" cy="15841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2023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/>
          <a:lstStyle/>
          <a:p>
            <a:r>
              <a:rPr lang="zh-CN" altLang="en-US" dirty="0" smtClean="0"/>
              <a:t>（</a:t>
            </a:r>
            <a:r>
              <a:rPr lang="zh-CN" altLang="en-US" dirty="0"/>
              <a:t>二）主不等待逆流行为疏散形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209125" y="1196752"/>
            <a:ext cx="6963275" cy="5183311"/>
            <a:chOff x="1209125" y="1418454"/>
            <a:chExt cx="6696743" cy="4961609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9125" y="1418454"/>
              <a:ext cx="6696743" cy="4961609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491880" y="2276872"/>
              <a:ext cx="2304256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491880" y="3284984"/>
              <a:ext cx="2304256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491880" y="4293096"/>
              <a:ext cx="2304256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491880" y="5373216"/>
              <a:ext cx="2304256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339752" y="2006752"/>
            <a:ext cx="4878512" cy="288000"/>
            <a:chOff x="2339752" y="2006752"/>
            <a:chExt cx="4878512" cy="288000"/>
          </a:xfrm>
        </p:grpSpPr>
        <p:sp>
          <p:nvSpPr>
            <p:cNvPr id="12" name="下箭头 11"/>
            <p:cNvSpPr/>
            <p:nvPr/>
          </p:nvSpPr>
          <p:spPr>
            <a:xfrm>
              <a:off x="2339752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下箭头 12"/>
            <p:cNvSpPr/>
            <p:nvPr/>
          </p:nvSpPr>
          <p:spPr>
            <a:xfrm>
              <a:off x="7038264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39752" y="3068992"/>
            <a:ext cx="4878512" cy="288000"/>
            <a:chOff x="2339752" y="2006752"/>
            <a:chExt cx="4878512" cy="288000"/>
          </a:xfrm>
        </p:grpSpPr>
        <p:sp>
          <p:nvSpPr>
            <p:cNvPr id="16" name="下箭头 15"/>
            <p:cNvSpPr/>
            <p:nvPr/>
          </p:nvSpPr>
          <p:spPr>
            <a:xfrm>
              <a:off x="2339752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下箭头 16"/>
            <p:cNvSpPr/>
            <p:nvPr/>
          </p:nvSpPr>
          <p:spPr>
            <a:xfrm>
              <a:off x="7038264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339752" y="4149112"/>
            <a:ext cx="4878512" cy="288000"/>
            <a:chOff x="2339752" y="2006752"/>
            <a:chExt cx="4878512" cy="288000"/>
          </a:xfrm>
        </p:grpSpPr>
        <p:sp>
          <p:nvSpPr>
            <p:cNvPr id="19" name="下箭头 18"/>
            <p:cNvSpPr/>
            <p:nvPr/>
          </p:nvSpPr>
          <p:spPr>
            <a:xfrm>
              <a:off x="2339752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下箭头 19"/>
            <p:cNvSpPr/>
            <p:nvPr/>
          </p:nvSpPr>
          <p:spPr>
            <a:xfrm>
              <a:off x="7038264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41461" y="5229200"/>
            <a:ext cx="4878512" cy="288000"/>
            <a:chOff x="2339752" y="2006752"/>
            <a:chExt cx="4878512" cy="288000"/>
          </a:xfrm>
        </p:grpSpPr>
        <p:sp>
          <p:nvSpPr>
            <p:cNvPr id="22" name="下箭头 21"/>
            <p:cNvSpPr/>
            <p:nvPr/>
          </p:nvSpPr>
          <p:spPr>
            <a:xfrm>
              <a:off x="2339752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下箭头 22"/>
            <p:cNvSpPr/>
            <p:nvPr/>
          </p:nvSpPr>
          <p:spPr>
            <a:xfrm>
              <a:off x="7038264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132683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（三）主</a:t>
            </a:r>
            <a:r>
              <a:rPr lang="zh-CN" altLang="en-US" dirty="0"/>
              <a:t>不等待逆流行为行为现象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horz"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CN" dirty="0" smtClean="0"/>
              <a:t>1)  </a:t>
            </a:r>
            <a:r>
              <a:rPr lang="zh-CN" altLang="en-US" dirty="0" smtClean="0"/>
              <a:t>在</a:t>
            </a:r>
            <a:r>
              <a:rPr lang="zh-CN" altLang="en-US" dirty="0"/>
              <a:t>疏散时，非逆流人员自发的聚集到出口前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dirty="0" smtClean="0"/>
              <a:t>2</a:t>
            </a:r>
            <a:r>
              <a:rPr lang="en-US" altLang="zh-CN" dirty="0"/>
              <a:t>)  </a:t>
            </a:r>
            <a:r>
              <a:rPr lang="zh-CN" altLang="en-US" dirty="0"/>
              <a:t>疏散过程中，主个体自发的向出口方向移动，从个体采用与大部分人员相反的方向进行移动，出现明显的人员逆流</a:t>
            </a:r>
            <a:r>
              <a:rPr lang="zh-CN" altLang="en-US" dirty="0" smtClean="0"/>
              <a:t>现象；</a:t>
            </a:r>
            <a:endParaRPr lang="en-US" altLang="zh-CN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dirty="0" smtClean="0"/>
              <a:t>3</a:t>
            </a:r>
            <a:r>
              <a:rPr lang="en-US" altLang="zh-CN" dirty="0"/>
              <a:t>)  </a:t>
            </a:r>
            <a:r>
              <a:rPr lang="zh-CN" altLang="en-US" dirty="0"/>
              <a:t>在主从个体之间达到靠拢之后，从个体不再逆向行动，开始转向出口的方向进行疏散； </a:t>
            </a:r>
            <a:endParaRPr lang="en-US" altLang="zh-CN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dirty="0" smtClean="0"/>
              <a:t>4)  </a:t>
            </a:r>
            <a:r>
              <a:rPr lang="zh-CN" altLang="en-US" dirty="0" smtClean="0"/>
              <a:t>疏散</a:t>
            </a:r>
            <a:r>
              <a:rPr lang="zh-CN" altLang="en-US" dirty="0"/>
              <a:t>过程中，从个体先采用背离出口的方向进行移动，出现人员的相向运动，从而出现人员的堵塞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dirty="0" smtClean="0"/>
              <a:t> </a:t>
            </a:r>
            <a:r>
              <a:rPr lang="en-US" altLang="zh-CN" dirty="0"/>
              <a:t>5)  </a:t>
            </a:r>
            <a:r>
              <a:rPr lang="zh-CN" altLang="en-US" dirty="0"/>
              <a:t>个体之间能力的差异导致伤亡人员的出现，如黑色个体所示。</a:t>
            </a:r>
          </a:p>
        </p:txBody>
      </p:sp>
    </p:spTree>
    <p:extLst>
      <p:ext uri="{BB962C8B-B14F-4D97-AF65-F5344CB8AC3E}">
        <p14:creationId xmlns="" xmlns:p14="http://schemas.microsoft.com/office/powerpoint/2010/main" val="276122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四、主原地等待逆流行为模拟仿真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247" y="1268760"/>
            <a:ext cx="5993505" cy="48245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55776" y="6125751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主原地等待逆流行为决策模型图</a:t>
            </a:r>
          </a:p>
        </p:txBody>
      </p:sp>
    </p:spTree>
    <p:extLst>
      <p:ext uri="{BB962C8B-B14F-4D97-AF65-F5344CB8AC3E}">
        <p14:creationId xmlns="" xmlns:p14="http://schemas.microsoft.com/office/powerpoint/2010/main" val="12151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（一）主</a:t>
            </a:r>
            <a:r>
              <a:rPr lang="zh-CN" altLang="en-US" dirty="0"/>
              <a:t>原地等待逆流行为疏散形 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67544" y="1124744"/>
            <a:ext cx="8064896" cy="5238040"/>
            <a:chOff x="1691680" y="1340768"/>
            <a:chExt cx="5904656" cy="502201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1680" y="1340768"/>
              <a:ext cx="5904656" cy="5022016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>
              <a:off x="3582734" y="2243978"/>
              <a:ext cx="2395966" cy="1504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582734" y="3284984"/>
              <a:ext cx="2395966" cy="1504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3582734" y="4221088"/>
              <a:ext cx="2395966" cy="1504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549671" y="5373216"/>
              <a:ext cx="2395966" cy="1504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339752" y="1988872"/>
            <a:ext cx="4878512" cy="288000"/>
            <a:chOff x="2339752" y="2006752"/>
            <a:chExt cx="4878512" cy="288000"/>
          </a:xfrm>
        </p:grpSpPr>
        <p:sp>
          <p:nvSpPr>
            <p:cNvPr id="12" name="下箭头 11"/>
            <p:cNvSpPr/>
            <p:nvPr/>
          </p:nvSpPr>
          <p:spPr>
            <a:xfrm>
              <a:off x="2339752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下箭头 12"/>
            <p:cNvSpPr/>
            <p:nvPr/>
          </p:nvSpPr>
          <p:spPr>
            <a:xfrm>
              <a:off x="7038264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341461" y="3043219"/>
            <a:ext cx="4878512" cy="288000"/>
            <a:chOff x="2339752" y="2006752"/>
            <a:chExt cx="4878512" cy="288000"/>
          </a:xfrm>
        </p:grpSpPr>
        <p:sp>
          <p:nvSpPr>
            <p:cNvPr id="15" name="下箭头 14"/>
            <p:cNvSpPr/>
            <p:nvPr/>
          </p:nvSpPr>
          <p:spPr>
            <a:xfrm>
              <a:off x="2339752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下箭头 15"/>
            <p:cNvSpPr/>
            <p:nvPr/>
          </p:nvSpPr>
          <p:spPr>
            <a:xfrm>
              <a:off x="7038264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339752" y="4077104"/>
            <a:ext cx="4878512" cy="288000"/>
            <a:chOff x="2339752" y="2006752"/>
            <a:chExt cx="4878512" cy="288000"/>
          </a:xfrm>
        </p:grpSpPr>
        <p:sp>
          <p:nvSpPr>
            <p:cNvPr id="18" name="下箭头 17"/>
            <p:cNvSpPr/>
            <p:nvPr/>
          </p:nvSpPr>
          <p:spPr>
            <a:xfrm>
              <a:off x="2339752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下箭头 18"/>
            <p:cNvSpPr/>
            <p:nvPr/>
          </p:nvSpPr>
          <p:spPr>
            <a:xfrm>
              <a:off x="7038264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39752" y="5157192"/>
            <a:ext cx="4878512" cy="288000"/>
            <a:chOff x="2339752" y="2006752"/>
            <a:chExt cx="4878512" cy="288000"/>
          </a:xfrm>
        </p:grpSpPr>
        <p:sp>
          <p:nvSpPr>
            <p:cNvPr id="21" name="下箭头 20"/>
            <p:cNvSpPr/>
            <p:nvPr/>
          </p:nvSpPr>
          <p:spPr>
            <a:xfrm>
              <a:off x="2339752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下箭头 21"/>
            <p:cNvSpPr/>
            <p:nvPr/>
          </p:nvSpPr>
          <p:spPr>
            <a:xfrm>
              <a:off x="7038264" y="2006752"/>
              <a:ext cx="180000" cy="288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196738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（二）主</a:t>
            </a:r>
            <a:r>
              <a:rPr lang="zh-CN" altLang="en-US" dirty="0"/>
              <a:t>原地等待的逆流行为现象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99592" y="2492896"/>
            <a:ext cx="7408333" cy="3450696"/>
          </a:xfrm>
        </p:spPr>
        <p:txBody>
          <a:bodyPr vert="horz"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CN" dirty="0" smtClean="0"/>
              <a:t>1)  </a:t>
            </a:r>
            <a:r>
              <a:rPr lang="zh-CN" altLang="en-US" dirty="0" smtClean="0"/>
              <a:t>在</a:t>
            </a:r>
            <a:r>
              <a:rPr lang="zh-CN" altLang="en-US" dirty="0"/>
              <a:t>疏散时，非逆流人员自发的聚集到出口前，向出口的方向进行移动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dirty="0" smtClean="0"/>
              <a:t>2)  </a:t>
            </a:r>
            <a:r>
              <a:rPr lang="zh-CN" altLang="en-US" dirty="0" smtClean="0"/>
              <a:t>疏散</a:t>
            </a:r>
            <a:r>
              <a:rPr lang="zh-CN" altLang="en-US" dirty="0"/>
              <a:t>过程中，主个体行为表现为在与从个体靠拢之前，在原地等待；当主从个体之间的距离到达给定值后，主向出口方向移动； </a:t>
            </a:r>
            <a:endParaRPr lang="en-US" altLang="zh-CN" dirty="0"/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dirty="0" smtClean="0"/>
              <a:t>3)  </a:t>
            </a:r>
            <a:r>
              <a:rPr lang="zh-CN" altLang="en-US" dirty="0" smtClean="0"/>
              <a:t>疏散</a:t>
            </a:r>
            <a:r>
              <a:rPr lang="zh-CN" altLang="en-US" dirty="0"/>
              <a:t>时，在主从个体达到靠拢之前，从个体采用与大部分人员相反的方向进行移动，出现明显的人员逆流现象，在个体达到靠拢后主从个体均向出口方向进行移动； </a:t>
            </a:r>
            <a:endParaRPr lang="en-US" altLang="zh-CN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dirty="0" smtClean="0"/>
              <a:t>4</a:t>
            </a:r>
            <a:r>
              <a:rPr lang="en-US" altLang="zh-CN" dirty="0"/>
              <a:t>)  </a:t>
            </a:r>
            <a:r>
              <a:rPr lang="zh-CN" altLang="en-US" dirty="0"/>
              <a:t>疏散过程中，从个体采用背离出口的方向进行移动，出现人员的相向运动，从而出现人员的堵塞及人员的伤亡。 </a:t>
            </a:r>
          </a:p>
        </p:txBody>
      </p:sp>
    </p:spTree>
    <p:extLst>
      <p:ext uri="{BB962C8B-B14F-4D97-AF65-F5344CB8AC3E}">
        <p14:creationId xmlns="" xmlns:p14="http://schemas.microsoft.com/office/powerpoint/2010/main" val="411826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五、逆流</a:t>
            </a:r>
            <a:r>
              <a:rPr lang="zh-CN" altLang="en-US" dirty="0"/>
              <a:t>行为对疏散的影响 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1612775"/>
          </a:xfrm>
        </p:spPr>
        <p:txBody>
          <a:bodyPr vert="horz"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zh-CN" altLang="en-US" dirty="0" smtClean="0"/>
              <a:t>通过下表</a:t>
            </a:r>
            <a:r>
              <a:rPr lang="zh-CN" altLang="en-US" dirty="0"/>
              <a:t>可知，在存在逆流个体时，个体的疏散时间及疏散步数相应的非线性的增加，且当逆流个体中的主个体原地等待时，疏散时间和步数也相应的增加。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212976"/>
            <a:ext cx="8568951" cy="21602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1600" y="5733256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那么现实中，我们在人员疏散中应注意什么问题？？？</a:t>
            </a:r>
            <a:endParaRPr lang="zh-CN" alt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133924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参考文献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horz">
            <a:normAutofit fontScale="92500" lnSpcReduction="10000"/>
          </a:bodyPr>
          <a:lstStyle/>
          <a:p>
            <a:pPr marL="137160" indent="0">
              <a:buNone/>
            </a:pPr>
            <a:r>
              <a:rPr lang="en-US" altLang="zh-CN" dirty="0" smtClean="0"/>
              <a:t>[1]</a:t>
            </a:r>
            <a:r>
              <a:rPr lang="zh-CN" altLang="en-US" dirty="0"/>
              <a:t>杜 </a:t>
            </a:r>
            <a:r>
              <a:rPr lang="zh-CN" altLang="en-US" dirty="0" smtClean="0"/>
              <a:t>勤</a:t>
            </a:r>
            <a:r>
              <a:rPr lang="en-US" altLang="zh-CN" dirty="0"/>
              <a:t>,</a:t>
            </a:r>
            <a:r>
              <a:rPr lang="zh-CN" altLang="en-US" dirty="0" smtClean="0"/>
              <a:t>倪 俊</a:t>
            </a:r>
            <a:r>
              <a:rPr lang="en-US" altLang="zh-CN" dirty="0" smtClean="0"/>
              <a:t>,</a:t>
            </a:r>
            <a:r>
              <a:rPr lang="zh-CN" altLang="en-US" dirty="0" smtClean="0"/>
              <a:t>樊 卓等</a:t>
            </a:r>
            <a:r>
              <a:rPr lang="en-US" altLang="zh-CN" dirty="0" smtClean="0"/>
              <a:t>.  </a:t>
            </a:r>
            <a:r>
              <a:rPr lang="zh-CN" altLang="en-US" dirty="0" smtClean="0"/>
              <a:t>基于 </a:t>
            </a:r>
            <a:r>
              <a:rPr lang="en-US" altLang="zh-CN" dirty="0"/>
              <a:t>VR </a:t>
            </a:r>
            <a:r>
              <a:rPr lang="zh-CN" altLang="en-US" dirty="0"/>
              <a:t>技术的文体场馆管理系统设计及</a:t>
            </a:r>
            <a:r>
              <a:rPr lang="zh-CN" altLang="en-US" dirty="0" smtClean="0"/>
              <a:t>仿真</a:t>
            </a:r>
            <a:r>
              <a:rPr lang="en-US" altLang="zh-CN" dirty="0" smtClean="0"/>
              <a:t>[J].  </a:t>
            </a:r>
            <a:r>
              <a:rPr lang="zh-CN" altLang="en-US" dirty="0" smtClean="0"/>
              <a:t>计算机仿真，</a:t>
            </a:r>
            <a:r>
              <a:rPr lang="en-US" altLang="zh-CN" dirty="0" smtClean="0"/>
              <a:t>2013</a:t>
            </a:r>
            <a:r>
              <a:rPr lang="zh-CN" altLang="en-US" dirty="0" smtClean="0"/>
              <a:t>（</a:t>
            </a:r>
            <a:r>
              <a:rPr lang="en-US" altLang="zh-CN" dirty="0" smtClean="0"/>
              <a:t>3</a:t>
            </a:r>
            <a:r>
              <a:rPr lang="zh-CN" altLang="en-US" dirty="0" smtClean="0"/>
              <a:t>）：</a:t>
            </a:r>
            <a:r>
              <a:rPr lang="en-US" altLang="zh-CN" dirty="0" smtClean="0"/>
              <a:t>356-359</a:t>
            </a:r>
          </a:p>
          <a:p>
            <a:pPr marL="137160" indent="0">
              <a:buNone/>
            </a:pPr>
            <a:r>
              <a:rPr lang="en-US" altLang="zh-CN" dirty="0"/>
              <a:t>[1</a:t>
            </a:r>
            <a:r>
              <a:rPr lang="en-US" altLang="zh-CN" dirty="0" smtClean="0"/>
              <a:t>]</a:t>
            </a:r>
            <a:r>
              <a:rPr lang="zh-CN" altLang="en-US" dirty="0"/>
              <a:t>尤艳艳 </a:t>
            </a:r>
            <a:r>
              <a:rPr lang="en-US" altLang="zh-CN" dirty="0" smtClean="0"/>
              <a:t>.</a:t>
            </a:r>
            <a:r>
              <a:rPr lang="zh-CN" altLang="en-US" dirty="0"/>
              <a:t>体育场馆人员疏散仿真研究 </a:t>
            </a:r>
            <a:r>
              <a:rPr lang="en-US" altLang="zh-CN" dirty="0" smtClean="0"/>
              <a:t>[</a:t>
            </a:r>
            <a:r>
              <a:rPr lang="en-US" altLang="zh-CN" dirty="0"/>
              <a:t>D</a:t>
            </a:r>
            <a:r>
              <a:rPr lang="en-US" altLang="zh-CN" dirty="0" smtClean="0"/>
              <a:t>].</a:t>
            </a:r>
            <a:r>
              <a:rPr lang="zh-CN" altLang="en-US" dirty="0"/>
              <a:t>河北工业大学 ，</a:t>
            </a:r>
            <a:r>
              <a:rPr lang="en-US" altLang="zh-CN" dirty="0" smtClean="0"/>
              <a:t>2010</a:t>
            </a:r>
            <a:r>
              <a:rPr lang="zh-CN" altLang="en-US" dirty="0" smtClean="0"/>
              <a:t>（</a:t>
            </a:r>
            <a:r>
              <a:rPr lang="en-US" altLang="zh-CN" dirty="0" smtClean="0"/>
              <a:t>12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pPr marL="137160" indent="0">
              <a:buNone/>
            </a:pPr>
            <a:r>
              <a:rPr lang="zh-CN" altLang="en-US" dirty="0" smtClean="0"/>
              <a:t> </a:t>
            </a:r>
            <a:r>
              <a:rPr lang="en-US" altLang="zh-CN" dirty="0" smtClean="0"/>
              <a:t>[3]</a:t>
            </a:r>
            <a:r>
              <a:rPr lang="zh-CN" altLang="en-US" dirty="0"/>
              <a:t>江辉仙</a:t>
            </a:r>
            <a:r>
              <a:rPr lang="en-US" altLang="zh-CN" dirty="0" smtClean="0"/>
              <a:t>,</a:t>
            </a:r>
            <a:r>
              <a:rPr lang="zh-CN" altLang="en-US" dirty="0" smtClean="0"/>
              <a:t>聂名萱</a:t>
            </a:r>
            <a:r>
              <a:rPr lang="en-US" altLang="zh-CN" dirty="0" smtClean="0"/>
              <a:t>,</a:t>
            </a:r>
            <a:r>
              <a:rPr lang="zh-CN" altLang="en-US" dirty="0" smtClean="0"/>
              <a:t>吴娟等</a:t>
            </a:r>
            <a:r>
              <a:rPr lang="en-US" altLang="zh-CN" dirty="0" smtClean="0"/>
              <a:t>.</a:t>
            </a:r>
            <a:r>
              <a:rPr lang="zh-CN" altLang="en-US" dirty="0"/>
              <a:t>基于避灾人口预测的城市综合体应急疏散仿真试验</a:t>
            </a:r>
            <a:r>
              <a:rPr lang="en-US" altLang="zh-CN" dirty="0" smtClean="0"/>
              <a:t>[</a:t>
            </a:r>
            <a:r>
              <a:rPr lang="en-US" altLang="zh-CN" dirty="0"/>
              <a:t>J].  </a:t>
            </a:r>
            <a:r>
              <a:rPr lang="zh-CN" altLang="en-US" dirty="0" smtClean="0"/>
              <a:t>灾害学，</a:t>
            </a:r>
            <a:r>
              <a:rPr lang="en-US" altLang="zh-CN" dirty="0" smtClean="0"/>
              <a:t>2017</a:t>
            </a:r>
            <a:r>
              <a:rPr lang="zh-CN" altLang="en-US" dirty="0" smtClean="0"/>
              <a:t>（</a:t>
            </a:r>
            <a:r>
              <a:rPr lang="en-US" altLang="zh-CN" dirty="0" smtClean="0"/>
              <a:t>10</a:t>
            </a:r>
            <a:r>
              <a:rPr lang="zh-CN" altLang="en-US" dirty="0" smtClean="0"/>
              <a:t>）：</a:t>
            </a:r>
            <a:r>
              <a:rPr lang="en-US" altLang="zh-CN" dirty="0" smtClean="0"/>
              <a:t>184-188</a:t>
            </a:r>
            <a:endParaRPr lang="en-US" altLang="zh-CN" dirty="0"/>
          </a:p>
          <a:p>
            <a:pPr marL="137160" indent="0">
              <a:buNone/>
            </a:pPr>
            <a:r>
              <a:rPr lang="en-US" altLang="zh-CN" dirty="0" smtClean="0"/>
              <a:t>[4]</a:t>
            </a:r>
            <a:r>
              <a:rPr lang="zh-CN" altLang="en-US" dirty="0"/>
              <a:t>李</a:t>
            </a:r>
            <a:r>
              <a:rPr lang="zh-CN" altLang="en-US" dirty="0" smtClean="0"/>
              <a:t>卫星</a:t>
            </a:r>
            <a:r>
              <a:rPr lang="en-US" altLang="zh-CN" dirty="0" smtClean="0"/>
              <a:t>.  </a:t>
            </a:r>
            <a:r>
              <a:rPr lang="zh-CN" altLang="en-US" dirty="0" smtClean="0"/>
              <a:t>基于</a:t>
            </a:r>
            <a:r>
              <a:rPr lang="zh-CN" altLang="en-US" dirty="0"/>
              <a:t>智能 </a:t>
            </a:r>
            <a:r>
              <a:rPr lang="en-US" altLang="zh-CN" dirty="0"/>
              <a:t>Agent </a:t>
            </a:r>
            <a:r>
              <a:rPr lang="zh-CN" altLang="en-US" dirty="0"/>
              <a:t>技术的体育场馆虚拟化经营 </a:t>
            </a:r>
            <a:r>
              <a:rPr lang="en-US" altLang="zh-CN" dirty="0" smtClean="0"/>
              <a:t>[</a:t>
            </a:r>
            <a:r>
              <a:rPr lang="en-US" altLang="zh-CN" dirty="0"/>
              <a:t>J</a:t>
            </a:r>
            <a:r>
              <a:rPr lang="en-US" altLang="zh-CN" dirty="0" smtClean="0"/>
              <a:t>].</a:t>
            </a:r>
            <a:r>
              <a:rPr lang="zh-CN" altLang="en-US" dirty="0"/>
              <a:t>自动化与仪器仪表，</a:t>
            </a:r>
            <a:r>
              <a:rPr lang="en-US" altLang="zh-CN" dirty="0" smtClean="0"/>
              <a:t>2016</a:t>
            </a:r>
            <a:r>
              <a:rPr lang="zh-CN" altLang="en-US" dirty="0" smtClean="0"/>
              <a:t>（</a:t>
            </a:r>
            <a:r>
              <a:rPr lang="en-US" altLang="zh-CN" dirty="0" smtClean="0"/>
              <a:t>10</a:t>
            </a:r>
            <a:r>
              <a:rPr lang="zh-CN" altLang="en-US" dirty="0" smtClean="0"/>
              <a:t>）：</a:t>
            </a:r>
            <a:r>
              <a:rPr lang="en-US" altLang="zh-CN" dirty="0" smtClean="0"/>
              <a:t>133-134</a:t>
            </a:r>
            <a:endParaRPr lang="en-US" altLang="zh-CN" dirty="0"/>
          </a:p>
          <a:p>
            <a:pPr marL="137160" indent="0">
              <a:buNone/>
            </a:pPr>
            <a:r>
              <a:rPr lang="en-US" altLang="zh-CN" dirty="0" smtClean="0"/>
              <a:t>[5]</a:t>
            </a:r>
            <a:r>
              <a:rPr lang="zh-CN" altLang="en-US" dirty="0"/>
              <a:t>李</a:t>
            </a:r>
            <a:r>
              <a:rPr lang="zh-CN" altLang="en-US" dirty="0" smtClean="0"/>
              <a:t>长征</a:t>
            </a:r>
            <a:r>
              <a:rPr lang="en-US" altLang="zh-CN" dirty="0" smtClean="0"/>
              <a:t>,</a:t>
            </a:r>
            <a:r>
              <a:rPr lang="zh-CN" altLang="en-US" dirty="0" smtClean="0"/>
              <a:t>文</a:t>
            </a:r>
            <a:r>
              <a:rPr lang="zh-CN" altLang="en-US" dirty="0"/>
              <a:t>鸿雁 </a:t>
            </a:r>
            <a:r>
              <a:rPr lang="en-US" altLang="zh-CN" dirty="0" smtClean="0"/>
              <a:t>.</a:t>
            </a:r>
            <a:r>
              <a:rPr lang="zh-CN" altLang="en-US" dirty="0"/>
              <a:t>基于 </a:t>
            </a:r>
            <a:r>
              <a:rPr lang="en-US" altLang="zh-CN" dirty="0" err="1"/>
              <a:t>Multigen</a:t>
            </a:r>
            <a:r>
              <a:rPr lang="en-US" altLang="zh-CN" dirty="0"/>
              <a:t> Creator </a:t>
            </a:r>
            <a:r>
              <a:rPr lang="zh-CN" altLang="en-US" dirty="0"/>
              <a:t>和 </a:t>
            </a:r>
            <a:r>
              <a:rPr lang="en-US" altLang="zh-CN" dirty="0"/>
              <a:t>Vega </a:t>
            </a:r>
            <a:r>
              <a:rPr lang="zh-CN" altLang="en-US" dirty="0"/>
              <a:t>的大型场馆虚拟</a:t>
            </a:r>
            <a:r>
              <a:rPr lang="zh-CN" altLang="en-US" dirty="0" smtClean="0"/>
              <a:t>仿真技术</a:t>
            </a:r>
            <a:r>
              <a:rPr lang="en-US" altLang="zh-CN" dirty="0" smtClean="0"/>
              <a:t>[</a:t>
            </a:r>
            <a:r>
              <a:rPr lang="en-US" altLang="zh-CN" dirty="0"/>
              <a:t>J</a:t>
            </a:r>
            <a:r>
              <a:rPr lang="en-US" altLang="zh-CN" dirty="0" smtClean="0"/>
              <a:t>].</a:t>
            </a:r>
            <a:r>
              <a:rPr lang="zh-CN" altLang="en-US" dirty="0"/>
              <a:t>地 理 空 间 信 息 </a:t>
            </a:r>
            <a:r>
              <a:rPr lang="en-US" altLang="zh-CN" dirty="0"/>
              <a:t>,</a:t>
            </a:r>
            <a:r>
              <a:rPr lang="en-US" altLang="zh-CN" dirty="0" smtClean="0"/>
              <a:t>2007</a:t>
            </a:r>
            <a:r>
              <a:rPr lang="zh-CN" altLang="en-US" dirty="0" smtClean="0"/>
              <a:t>（</a:t>
            </a:r>
            <a:r>
              <a:rPr lang="en-US" altLang="zh-CN" dirty="0" smtClean="0"/>
              <a:t>5</a:t>
            </a:r>
            <a:r>
              <a:rPr lang="zh-CN" altLang="en-US" dirty="0" smtClean="0"/>
              <a:t>）：</a:t>
            </a:r>
            <a:r>
              <a:rPr lang="en-US" altLang="zh-CN" dirty="0" smtClean="0"/>
              <a:t>88-90</a:t>
            </a:r>
            <a:endParaRPr lang="en-US" altLang="zh-CN" dirty="0"/>
          </a:p>
          <a:p>
            <a:pPr marL="137160" indent="0">
              <a:buNone/>
            </a:pPr>
            <a:endParaRPr lang="zh-CN" altLang="en-US" dirty="0"/>
          </a:p>
          <a:p>
            <a:pPr marL="13716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28453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2996952"/>
            <a:ext cx="8229600" cy="1143000"/>
          </a:xfr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soft" dir="t">
              <a:rot lat="0" lon="0" rev="16800000"/>
            </a:lightRig>
          </a:scene3d>
          <a:sp3d>
            <a:bevelT prst="relaxedInset"/>
          </a:sp3d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zh-CN" altLang="en-US" sz="6000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谢谢！！</a:t>
            </a:r>
            <a:r>
              <a:rPr lang="zh-CN" altLang="en-US" sz="60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！</a:t>
            </a:r>
            <a:endParaRPr lang="zh-CN" altLang="en-US" sz="60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298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272</TotalTime>
  <Words>1575</Words>
  <Application>Microsoft Office PowerPoint</Application>
  <PresentationFormat>全屏显示(4:3)</PresentationFormat>
  <Paragraphs>107</Paragraphs>
  <Slides>31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2" baseType="lpstr">
      <vt:lpstr>波形</vt:lpstr>
      <vt:lpstr>体育场馆人员应急疏散 虚拟仿真</vt:lpstr>
      <vt:lpstr>体育场馆人员应急疏散虚拟仿真</vt:lpstr>
      <vt:lpstr>体育场馆人员应急疏散的重要性及其现实意义</vt:lpstr>
      <vt:lpstr>体育场馆人员应急疏散虚拟仿真</vt:lpstr>
      <vt:lpstr>第一部分：出口畅通度对人员疏散的影响</vt:lpstr>
      <vt:lpstr>一、两出口畅通模拟仿真</vt:lpstr>
      <vt:lpstr>个体决策模型框架</vt:lpstr>
      <vt:lpstr>仿真场景设计</vt:lpstr>
      <vt:lpstr>疏散情形</vt:lpstr>
      <vt:lpstr>疏散结果统计</vt:lpstr>
      <vt:lpstr>二、两出口部分畅通模拟仿真</vt:lpstr>
      <vt:lpstr>个体决策模型框架</vt:lpstr>
      <vt:lpstr>疏散情形</vt:lpstr>
      <vt:lpstr>疏散结果统计</vt:lpstr>
      <vt:lpstr>三、某出口完全堵塞模拟仿真</vt:lpstr>
      <vt:lpstr>个体决策模型框架</vt:lpstr>
      <vt:lpstr>疏散情形</vt:lpstr>
      <vt:lpstr>疏散结果统计</vt:lpstr>
      <vt:lpstr>第二部分：逆流行为 对人员疏散的影响</vt:lpstr>
      <vt:lpstr>一、逆流行为的特点</vt:lpstr>
      <vt:lpstr>二、逆流个体及行为</vt:lpstr>
      <vt:lpstr>三、主不等待逆流行为模拟仿真 </vt:lpstr>
      <vt:lpstr>（一）仿真实验设计 </vt:lpstr>
      <vt:lpstr>（二）主不等待逆流行为疏散形</vt:lpstr>
      <vt:lpstr>（三）主不等待逆流行为行为现象</vt:lpstr>
      <vt:lpstr>四、主原地等待逆流行为模拟仿真</vt:lpstr>
      <vt:lpstr>（一）主原地等待逆流行为疏散形 </vt:lpstr>
      <vt:lpstr>（二）主原地等待的逆流行为现象</vt:lpstr>
      <vt:lpstr>五、逆流行为对疏散的影响 </vt:lpstr>
      <vt:lpstr>参考文献</vt:lpstr>
      <vt:lpstr>谢谢！！！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体育场馆人员疏通仿真研究</dc:title>
  <dc:creator>在路上</dc:creator>
  <cp:lastModifiedBy>ZHEN</cp:lastModifiedBy>
  <cp:revision>43</cp:revision>
  <dcterms:created xsi:type="dcterms:W3CDTF">2019-09-16T02:03:47Z</dcterms:created>
  <dcterms:modified xsi:type="dcterms:W3CDTF">2019-09-17T01:36:52Z</dcterms:modified>
</cp:coreProperties>
</file>